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58" r:id="rId2"/>
    <p:sldId id="348" r:id="rId3"/>
    <p:sldId id="376" r:id="rId4"/>
    <p:sldId id="353" r:id="rId5"/>
    <p:sldId id="361" r:id="rId6"/>
    <p:sldId id="354" r:id="rId7"/>
    <p:sldId id="355" r:id="rId8"/>
    <p:sldId id="362" r:id="rId9"/>
    <p:sldId id="367" r:id="rId10"/>
    <p:sldId id="359" r:id="rId11"/>
    <p:sldId id="366" r:id="rId12"/>
    <p:sldId id="368" r:id="rId13"/>
    <p:sldId id="347" r:id="rId14"/>
    <p:sldId id="356" r:id="rId15"/>
    <p:sldId id="364" r:id="rId16"/>
    <p:sldId id="372" r:id="rId17"/>
    <p:sldId id="370" r:id="rId18"/>
    <p:sldId id="373" r:id="rId19"/>
    <p:sldId id="375" r:id="rId20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92" d="100"/>
          <a:sy n="192" d="100"/>
        </p:scale>
        <p:origin x="355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B5EB5-8DC5-4583-9848-335CAE5804FB}" type="datetimeFigureOut">
              <a:rPr lang="en-CH" smtClean="0"/>
              <a:t>02/02/2021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35594-345D-4A6A-841F-6DA1A9E344A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3763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35594-345D-4A6A-841F-6DA1A9E344A3}" type="slidenum">
              <a:rPr lang="en-CH" smtClean="0"/>
              <a:t>13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9148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5624E-F526-4659-86A9-F6A44F4E5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E8E117-9BAE-4376-A4B2-F5A8F8D95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C14CC-EF3C-428D-8BF3-B05128214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CE9E-4A6D-4EBD-9EE4-9D2BF1FD8D08}" type="datetimeFigureOut">
              <a:rPr lang="en-CH" smtClean="0"/>
              <a:t>02/02/2021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B24E9-B3C0-46AD-8A8F-AAAE86FD5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5457D-4E4A-42F8-90B0-D2ECDC4B8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81E9-7575-48AB-930E-EFEEDA23775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9481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6C801-9681-44CF-8B4E-4DBFA2A81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EE97EE-CA52-40A8-AD5A-52CA05EF8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28A9E-218E-453F-855E-A1CD9C226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CE9E-4A6D-4EBD-9EE4-9D2BF1FD8D08}" type="datetimeFigureOut">
              <a:rPr lang="en-CH" smtClean="0"/>
              <a:t>02/02/2021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475F7-4BC0-4248-A762-EE54ADD4A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46213-759D-45C5-84B3-911E99A1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81E9-7575-48AB-930E-EFEEDA23775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66782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BBCE2A-FAD3-44DB-95C1-34CE764E2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D05388-2269-4B7E-9EE7-A948E304B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80E7-8274-4F8F-90F7-B6F480DDE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CE9E-4A6D-4EBD-9EE4-9D2BF1FD8D08}" type="datetimeFigureOut">
              <a:rPr lang="en-CH" smtClean="0"/>
              <a:t>02/02/2021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7826A-2C09-44C4-9F13-904088206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E8D06-9A46-4E30-BD52-BC1274418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81E9-7575-48AB-930E-EFEEDA23775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2671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43D03-505E-4AE8-A9B3-6ECB94CE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87787-FF32-4994-A314-15C9562EE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D7D99-444C-49C7-BB3D-A5FF334D4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CE9E-4A6D-4EBD-9EE4-9D2BF1FD8D08}" type="datetimeFigureOut">
              <a:rPr lang="en-CH" smtClean="0"/>
              <a:t>02/02/2021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AB84E-BF8D-40EE-9FBA-E56D7466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4CA58-C5D6-4868-9E0A-40184E874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81E9-7575-48AB-930E-EFEEDA23775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0429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B0A68-C395-41DB-B8E2-64644BA6F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BDCC5-79B5-487E-950B-199D63C3B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62DD8-808B-472E-8304-071088466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CE9E-4A6D-4EBD-9EE4-9D2BF1FD8D08}" type="datetimeFigureOut">
              <a:rPr lang="en-CH" smtClean="0"/>
              <a:t>02/02/2021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B75DD-271B-4DE8-8F38-90C386869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9A67D-3499-4AB6-98C5-08CD6B0D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81E9-7575-48AB-930E-EFEEDA23775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13110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D5656-1682-47B4-A90C-1A69150BF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39423-64F4-482E-B9A9-5ABC1D73A5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5D3CB8-EE20-4500-AE4C-DB5BAA66D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428148-D6A3-41CB-9D4B-5D74E6431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CE9E-4A6D-4EBD-9EE4-9D2BF1FD8D08}" type="datetimeFigureOut">
              <a:rPr lang="en-CH" smtClean="0"/>
              <a:t>02/02/2021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83030-B8AB-44D6-80D3-A9A76BA0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B59C0-167A-4453-90C1-BBC8C7A51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81E9-7575-48AB-930E-EFEEDA23775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9265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B3676-2B90-4506-BD8C-8ABA1A955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B15CE-F193-4589-B03E-6E23F87DC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F0FF03-6C51-4405-AE33-48977EF35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937043-16F7-41A4-B2B8-C1738352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B10359-E9AD-4926-BB44-917FE08F50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75FEC0-163F-4DA6-B7AB-0486AAB31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CE9E-4A6D-4EBD-9EE4-9D2BF1FD8D08}" type="datetimeFigureOut">
              <a:rPr lang="en-CH" smtClean="0"/>
              <a:t>02/02/2021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18C933-BBA4-4373-BACB-60E6E3302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03D44-9071-4E7A-A766-910FC2573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81E9-7575-48AB-930E-EFEEDA23775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55217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6ED9B-BF7A-4B22-B448-2726E2F93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444C66-890A-4CAB-9622-4C7C1178F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CE9E-4A6D-4EBD-9EE4-9D2BF1FD8D08}" type="datetimeFigureOut">
              <a:rPr lang="en-CH" smtClean="0"/>
              <a:t>02/02/2021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AC2902-19EC-48ED-9FF1-39B826A78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F9B06-8A39-4E24-AA98-21B60F0D7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81E9-7575-48AB-930E-EFEEDA23775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892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2E09DB-E9FF-4A98-9259-9C8EEED3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CE9E-4A6D-4EBD-9EE4-9D2BF1FD8D08}" type="datetimeFigureOut">
              <a:rPr lang="en-CH" smtClean="0"/>
              <a:t>02/02/2021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37C01-D01C-4458-8379-522F8FC26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66910-C004-4F7B-95A3-9AA5D0577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81E9-7575-48AB-930E-EFEEDA23775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97828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02A77-824D-44C3-AABA-2154AE11E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3F9F2-EAB4-4F6C-8AC1-A64D576C1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486E1-179D-4BEB-91AB-79AF7C64A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B54957-8959-4F4C-9D85-14A411BB8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CE9E-4A6D-4EBD-9EE4-9D2BF1FD8D08}" type="datetimeFigureOut">
              <a:rPr lang="en-CH" smtClean="0"/>
              <a:t>02/02/2021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7EBE3D-B384-4770-8220-0B04A10AB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6D496-3770-4E41-8F40-27CFE11BD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81E9-7575-48AB-930E-EFEEDA23775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16324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4680-09DB-42E2-BC0E-27316E267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AEC3D8-FCEE-47AD-A1B6-E167A46A29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0908C-053A-439A-AE82-09CA05888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28741-850A-4A39-BE62-16537B2D3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CE9E-4A6D-4EBD-9EE4-9D2BF1FD8D08}" type="datetimeFigureOut">
              <a:rPr lang="en-CH" smtClean="0"/>
              <a:t>02/02/2021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9D3DE-8620-42C3-952F-056574BA5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5CEA1C-F90C-4772-BAEC-AA64479A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81E9-7575-48AB-930E-EFEEDA23775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96187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231C29-04DB-42DE-88D3-A36F4D951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46F73-AEF7-4FC9-81A1-E94055C24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346A6-0D9E-483A-89C6-B4DC7337DE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ECE9E-4A6D-4EBD-9EE4-9D2BF1FD8D08}" type="datetimeFigureOut">
              <a:rPr lang="en-CH" smtClean="0"/>
              <a:t>02/02/2021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A08D4-28E5-408C-91E8-EBFD338AE5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521F6-AC05-47BC-96F8-8F048A9A3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181E9-7575-48AB-930E-EFEEDA23775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3049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1A0D16-EFD8-438C-A928-0B98E2539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595" y="753315"/>
            <a:ext cx="5516239" cy="4859544"/>
          </a:xfrm>
          <a:prstGeom prst="rect">
            <a:avLst/>
          </a:prstGeom>
        </p:spPr>
      </p:pic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166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617D17FB-975C-487E-8519-38E54760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386947" cy="6858478"/>
          </a:xfrm>
          <a:custGeom>
            <a:avLst/>
            <a:gdLst>
              <a:gd name="connsiteX0" fmla="*/ 433167 w 6386947"/>
              <a:gd name="connsiteY0" fmla="*/ 0 h 6858478"/>
              <a:gd name="connsiteX1" fmla="*/ 2138767 w 6386947"/>
              <a:gd name="connsiteY1" fmla="*/ 0 h 6858478"/>
              <a:gd name="connsiteX2" fmla="*/ 3204995 w 6386947"/>
              <a:gd name="connsiteY2" fmla="*/ 0 h 6858478"/>
              <a:gd name="connsiteX3" fmla="*/ 3210572 w 6386947"/>
              <a:gd name="connsiteY3" fmla="*/ 0 h 6858478"/>
              <a:gd name="connsiteX4" fmla="*/ 6386947 w 6386947"/>
              <a:gd name="connsiteY4" fmla="*/ 6858478 h 6858478"/>
              <a:gd name="connsiteX5" fmla="*/ 1832610 w 6386947"/>
              <a:gd name="connsiteY5" fmla="*/ 6858478 h 6858478"/>
              <a:gd name="connsiteX6" fmla="*/ 433167 w 6386947"/>
              <a:gd name="connsiteY6" fmla="*/ 6858478 h 6858478"/>
              <a:gd name="connsiteX7" fmla="*/ 0 w 6386947"/>
              <a:gd name="connsiteY7" fmla="*/ 6858478 h 6858478"/>
              <a:gd name="connsiteX8" fmla="*/ 0 w 6386947"/>
              <a:gd name="connsiteY8" fmla="*/ 478 h 6858478"/>
              <a:gd name="connsiteX9" fmla="*/ 433167 w 6386947"/>
              <a:gd name="connsiteY9" fmla="*/ 478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86947" h="6858478">
                <a:moveTo>
                  <a:pt x="433167" y="0"/>
                </a:moveTo>
                <a:lnTo>
                  <a:pt x="2138767" y="0"/>
                </a:lnTo>
                <a:lnTo>
                  <a:pt x="3204995" y="0"/>
                </a:lnTo>
                <a:lnTo>
                  <a:pt x="3210572" y="0"/>
                </a:lnTo>
                <a:lnTo>
                  <a:pt x="6386947" y="6858478"/>
                </a:lnTo>
                <a:lnTo>
                  <a:pt x="1832610" y="6858478"/>
                </a:lnTo>
                <a:lnTo>
                  <a:pt x="433167" y="6858478"/>
                </a:lnTo>
                <a:lnTo>
                  <a:pt x="0" y="6858478"/>
                </a:lnTo>
                <a:lnTo>
                  <a:pt x="0" y="478"/>
                </a:lnTo>
                <a:lnTo>
                  <a:pt x="433167" y="478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F24557-DD25-43E9-9D70-3BD2850BAAD4}"/>
              </a:ext>
            </a:extLst>
          </p:cNvPr>
          <p:cNvSpPr txBox="1">
            <a:spLocks/>
          </p:cNvSpPr>
          <p:nvPr/>
        </p:nvSpPr>
        <p:spPr>
          <a:xfrm>
            <a:off x="451622" y="4058433"/>
            <a:ext cx="4429346" cy="19791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200" dirty="0"/>
              <a:t>CFD SIMULATIONS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FOR TANK MIXING PROCESS</a:t>
            </a:r>
          </a:p>
        </p:txBody>
      </p:sp>
      <p:pic>
        <p:nvPicPr>
          <p:cNvPr id="5" name="Imagen 60">
            <a:extLst>
              <a:ext uri="{FF2B5EF4-FFF2-40B4-BE49-F238E27FC236}">
                <a16:creationId xmlns:a16="http://schemas.microsoft.com/office/drawing/2014/main" id="{9A17A796-3098-4752-B426-4329E2BEA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66" y="370789"/>
            <a:ext cx="1850335" cy="162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83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FB9F0-5862-4B36-A901-DDBC11C17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278" y="1645723"/>
            <a:ext cx="9144000" cy="42000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FOR TANK MIXING PROCESS</a:t>
            </a:r>
            <a:endParaRPr lang="en-CH" sz="20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60">
            <a:extLst>
              <a:ext uri="{FF2B5EF4-FFF2-40B4-BE49-F238E27FC236}">
                <a16:creationId xmlns:a16="http://schemas.microsoft.com/office/drawing/2014/main" id="{8B5F580C-C38F-425D-8467-4A3136E8D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304" y="592127"/>
            <a:ext cx="1398713" cy="12238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E1156-1DD9-41B7-8693-E1C5A1DC3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351" y="433545"/>
            <a:ext cx="11139854" cy="93044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CFD SIMULATIONS</a:t>
            </a:r>
            <a:endParaRPr lang="en-CH" sz="5400" dirty="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5F4D98-69F2-4765-8108-AD21DE4E59B6}"/>
              </a:ext>
            </a:extLst>
          </p:cNvPr>
          <p:cNvSpPr txBox="1"/>
          <p:nvPr/>
        </p:nvSpPr>
        <p:spPr>
          <a:xfrm>
            <a:off x="4153985" y="6537526"/>
            <a:ext cx="443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Mixer: 300 rpm    Homogenizer: 0 rpm</a:t>
            </a:r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2E1D5-B1A5-4CF4-8AE5-4D581B9D2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410" y="2338958"/>
            <a:ext cx="4364840" cy="38175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F3D6A9-F752-44FF-BFA2-99871B436C32}"/>
              </a:ext>
            </a:extLst>
          </p:cNvPr>
          <p:cNvSpPr txBox="1"/>
          <p:nvPr/>
        </p:nvSpPr>
        <p:spPr>
          <a:xfrm>
            <a:off x="4153984" y="6186145"/>
            <a:ext cx="443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GreekC" panose="00000400000000000000" pitchFamily="2" charset="0"/>
                <a:cs typeface="GreekC" panose="00000400000000000000" pitchFamily="2" charset="0"/>
              </a:rPr>
              <a:t>r</a:t>
            </a:r>
            <a:r>
              <a:rPr lang="en-US" baseline="-25000" dirty="0" err="1">
                <a:cs typeface="GreekC" panose="00000400000000000000" pitchFamily="2" charset="0"/>
              </a:rPr>
              <a:t>powder</a:t>
            </a:r>
            <a:r>
              <a:rPr lang="en-US" dirty="0">
                <a:cs typeface="GreekC" panose="00000400000000000000" pitchFamily="2" charset="0"/>
              </a:rPr>
              <a:t> = 1300 kg/m3, </a:t>
            </a:r>
            <a:r>
              <a:rPr lang="en-US" dirty="0" err="1">
                <a:cs typeface="GreekC" panose="00000400000000000000" pitchFamily="2" charset="0"/>
              </a:rPr>
              <a:t>VF</a:t>
            </a:r>
            <a:r>
              <a:rPr lang="en-US" baseline="-25000" dirty="0" err="1">
                <a:cs typeface="GreekC" panose="00000400000000000000" pitchFamily="2" charset="0"/>
              </a:rPr>
              <a:t>powder</a:t>
            </a:r>
            <a:r>
              <a:rPr lang="en-US" dirty="0">
                <a:cs typeface="GreekC" panose="00000400000000000000" pitchFamily="2" charset="0"/>
              </a:rPr>
              <a:t>=0,2%</a:t>
            </a:r>
            <a:endParaRPr lang="en-C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0C97BB-2A5F-46B7-BD99-538B482FD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523" y="2444137"/>
            <a:ext cx="4396809" cy="38259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0DCB81-E58B-4760-8BA0-1E127FB93C33}"/>
              </a:ext>
            </a:extLst>
          </p:cNvPr>
          <p:cNvSpPr txBox="1"/>
          <p:nvPr/>
        </p:nvSpPr>
        <p:spPr>
          <a:xfrm>
            <a:off x="9086102" y="6424455"/>
            <a:ext cx="1205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VF=0.6%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754223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FB9F0-5862-4B36-A901-DDBC11C17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278" y="1645723"/>
            <a:ext cx="9144000" cy="42000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FOR TANK MIXING PROCESS</a:t>
            </a:r>
            <a:endParaRPr lang="en-CH" sz="20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60">
            <a:extLst>
              <a:ext uri="{FF2B5EF4-FFF2-40B4-BE49-F238E27FC236}">
                <a16:creationId xmlns:a16="http://schemas.microsoft.com/office/drawing/2014/main" id="{8B5F580C-C38F-425D-8467-4A3136E8D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304" y="592127"/>
            <a:ext cx="1398713" cy="12238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E1156-1DD9-41B7-8693-E1C5A1DC3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351" y="433545"/>
            <a:ext cx="11139854" cy="93044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CFD SIMULATIONS</a:t>
            </a:r>
            <a:endParaRPr lang="en-CH" sz="5400" dirty="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5F4D98-69F2-4765-8108-AD21DE4E59B6}"/>
              </a:ext>
            </a:extLst>
          </p:cNvPr>
          <p:cNvSpPr txBox="1"/>
          <p:nvPr/>
        </p:nvSpPr>
        <p:spPr>
          <a:xfrm>
            <a:off x="4013384" y="6507864"/>
            <a:ext cx="443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Mixer: 300 rpm    Homogenizer: 0 rpm</a:t>
            </a:r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2E1D5-B1A5-4CF4-8AE5-4D581B9D2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410" y="2338958"/>
            <a:ext cx="4364840" cy="38175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F3D6A9-F752-44FF-BFA2-99871B436C32}"/>
              </a:ext>
            </a:extLst>
          </p:cNvPr>
          <p:cNvSpPr txBox="1"/>
          <p:nvPr/>
        </p:nvSpPr>
        <p:spPr>
          <a:xfrm>
            <a:off x="4013383" y="6156483"/>
            <a:ext cx="443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GreekC" panose="00000400000000000000" pitchFamily="2" charset="0"/>
                <a:cs typeface="GreekC" panose="00000400000000000000" pitchFamily="2" charset="0"/>
              </a:rPr>
              <a:t>r</a:t>
            </a:r>
            <a:r>
              <a:rPr lang="en-US" baseline="-25000" dirty="0" err="1">
                <a:cs typeface="GreekC" panose="00000400000000000000" pitchFamily="2" charset="0"/>
              </a:rPr>
              <a:t>powder</a:t>
            </a:r>
            <a:r>
              <a:rPr lang="en-US" dirty="0">
                <a:cs typeface="GreekC" panose="00000400000000000000" pitchFamily="2" charset="0"/>
              </a:rPr>
              <a:t> = 1300 kg/m3, </a:t>
            </a:r>
            <a:r>
              <a:rPr lang="en-US" dirty="0" err="1">
                <a:cs typeface="GreekC" panose="00000400000000000000" pitchFamily="2" charset="0"/>
              </a:rPr>
              <a:t>VF</a:t>
            </a:r>
            <a:r>
              <a:rPr lang="en-US" baseline="-25000" dirty="0" err="1">
                <a:cs typeface="GreekC" panose="00000400000000000000" pitchFamily="2" charset="0"/>
              </a:rPr>
              <a:t>powder</a:t>
            </a:r>
            <a:r>
              <a:rPr lang="en-US" dirty="0">
                <a:cs typeface="GreekC" panose="00000400000000000000" pitchFamily="2" charset="0"/>
              </a:rPr>
              <a:t>=1%</a:t>
            </a:r>
            <a:endParaRPr lang="en-CH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0DCB81-E58B-4760-8BA0-1E127FB93C33}"/>
              </a:ext>
            </a:extLst>
          </p:cNvPr>
          <p:cNvSpPr txBox="1"/>
          <p:nvPr/>
        </p:nvSpPr>
        <p:spPr>
          <a:xfrm>
            <a:off x="9086102" y="6424455"/>
            <a:ext cx="1205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VF=0.8%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3E718-EF98-425A-8E72-02C61027E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500" y="2431716"/>
            <a:ext cx="3878090" cy="364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5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FB9F0-5862-4B36-A901-DDBC11C17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278" y="1645723"/>
            <a:ext cx="9144000" cy="42000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FOR TANK MIXING PROCESS</a:t>
            </a:r>
            <a:endParaRPr lang="en-CH" sz="20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60">
            <a:extLst>
              <a:ext uri="{FF2B5EF4-FFF2-40B4-BE49-F238E27FC236}">
                <a16:creationId xmlns:a16="http://schemas.microsoft.com/office/drawing/2014/main" id="{8B5F580C-C38F-425D-8467-4A3136E8D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304" y="592127"/>
            <a:ext cx="1398713" cy="12238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E1156-1DD9-41B7-8693-E1C5A1DC3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351" y="433545"/>
            <a:ext cx="11139854" cy="93044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CFD SIMULATIONS</a:t>
            </a:r>
            <a:endParaRPr lang="en-CH" sz="5400" dirty="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5F4D98-69F2-4765-8108-AD21DE4E59B6}"/>
              </a:ext>
            </a:extLst>
          </p:cNvPr>
          <p:cNvSpPr txBox="1"/>
          <p:nvPr/>
        </p:nvSpPr>
        <p:spPr>
          <a:xfrm>
            <a:off x="4013384" y="6507864"/>
            <a:ext cx="443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Mixer: 300 rpm    Homogenizer: 0 rpm</a:t>
            </a:r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2E1D5-B1A5-4CF4-8AE5-4D581B9D2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410" y="2338958"/>
            <a:ext cx="4364840" cy="38175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F3D6A9-F752-44FF-BFA2-99871B436C32}"/>
              </a:ext>
            </a:extLst>
          </p:cNvPr>
          <p:cNvSpPr txBox="1"/>
          <p:nvPr/>
        </p:nvSpPr>
        <p:spPr>
          <a:xfrm>
            <a:off x="4013383" y="6156483"/>
            <a:ext cx="443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GreekC" panose="00000400000000000000" pitchFamily="2" charset="0"/>
                <a:cs typeface="GreekC" panose="00000400000000000000" pitchFamily="2" charset="0"/>
              </a:rPr>
              <a:t>r</a:t>
            </a:r>
            <a:r>
              <a:rPr lang="en-US" baseline="-25000" dirty="0" err="1">
                <a:cs typeface="GreekC" panose="00000400000000000000" pitchFamily="2" charset="0"/>
              </a:rPr>
              <a:t>powder</a:t>
            </a:r>
            <a:r>
              <a:rPr lang="en-US" dirty="0">
                <a:cs typeface="GreekC" panose="00000400000000000000" pitchFamily="2" charset="0"/>
              </a:rPr>
              <a:t> = 1500 kg/m3, </a:t>
            </a:r>
            <a:r>
              <a:rPr lang="en-US" dirty="0" err="1">
                <a:cs typeface="GreekC" panose="00000400000000000000" pitchFamily="2" charset="0"/>
              </a:rPr>
              <a:t>VF</a:t>
            </a:r>
            <a:r>
              <a:rPr lang="en-US" baseline="-25000" dirty="0" err="1">
                <a:cs typeface="GreekC" panose="00000400000000000000" pitchFamily="2" charset="0"/>
              </a:rPr>
              <a:t>powder</a:t>
            </a:r>
            <a:r>
              <a:rPr lang="en-US" dirty="0">
                <a:cs typeface="GreekC" panose="00000400000000000000" pitchFamily="2" charset="0"/>
              </a:rPr>
              <a:t>= 30%</a:t>
            </a:r>
            <a:endParaRPr lang="en-CH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0DCB81-E58B-4760-8BA0-1E127FB93C33}"/>
              </a:ext>
            </a:extLst>
          </p:cNvPr>
          <p:cNvSpPr txBox="1"/>
          <p:nvPr/>
        </p:nvSpPr>
        <p:spPr>
          <a:xfrm>
            <a:off x="9086102" y="6424455"/>
            <a:ext cx="1205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VF=0.3%</a:t>
            </a: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E245C-FF80-4B86-A89C-77943C0A1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2134" y="2261092"/>
            <a:ext cx="4400263" cy="397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82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FB9F0-5862-4B36-A901-DDBC11C17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278" y="1645723"/>
            <a:ext cx="9144000" cy="42000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FOR TANK MIXING PROCESS</a:t>
            </a:r>
            <a:endParaRPr lang="en-CH" sz="20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60">
            <a:extLst>
              <a:ext uri="{FF2B5EF4-FFF2-40B4-BE49-F238E27FC236}">
                <a16:creationId xmlns:a16="http://schemas.microsoft.com/office/drawing/2014/main" id="{8B5F580C-C38F-425D-8467-4A3136E8D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304" y="592127"/>
            <a:ext cx="1398713" cy="12238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E1156-1DD9-41B7-8693-E1C5A1DC3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351" y="433545"/>
            <a:ext cx="11139854" cy="93044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CFD SIMULATIONS</a:t>
            </a:r>
            <a:endParaRPr lang="en-CH" sz="54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5B982-278A-4D15-A51D-203EDBA49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51" y="2248060"/>
            <a:ext cx="4710977" cy="38918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5F4D98-69F2-4765-8108-AD21DE4E59B6}"/>
              </a:ext>
            </a:extLst>
          </p:cNvPr>
          <p:cNvSpPr txBox="1"/>
          <p:nvPr/>
        </p:nvSpPr>
        <p:spPr>
          <a:xfrm>
            <a:off x="4153983" y="6521043"/>
            <a:ext cx="443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Mixer: 300 rpm    Homogenizer: 2000 rpm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C5D0D-566A-40BE-9EDE-26858EA32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229" y="2349036"/>
            <a:ext cx="4435864" cy="39168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8D3633-4C72-4424-8A5D-FF936820928C}"/>
              </a:ext>
            </a:extLst>
          </p:cNvPr>
          <p:cNvSpPr txBox="1"/>
          <p:nvPr/>
        </p:nvSpPr>
        <p:spPr>
          <a:xfrm>
            <a:off x="9312566" y="6392960"/>
            <a:ext cx="148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VF=0.075%</a:t>
            </a:r>
            <a:endParaRPr lang="en-CH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32D4B2-CC1E-45C6-8FA6-BF2D534558D9}"/>
              </a:ext>
            </a:extLst>
          </p:cNvPr>
          <p:cNvSpPr txBox="1"/>
          <p:nvPr/>
        </p:nvSpPr>
        <p:spPr>
          <a:xfrm>
            <a:off x="4153984" y="6186145"/>
            <a:ext cx="443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GreekC" panose="00000400000000000000" pitchFamily="2" charset="0"/>
                <a:cs typeface="GreekC" panose="00000400000000000000" pitchFamily="2" charset="0"/>
              </a:rPr>
              <a:t>r</a:t>
            </a:r>
            <a:r>
              <a:rPr lang="en-US" baseline="-25000" dirty="0" err="1">
                <a:cs typeface="GreekC" panose="00000400000000000000" pitchFamily="2" charset="0"/>
              </a:rPr>
              <a:t>powder</a:t>
            </a:r>
            <a:r>
              <a:rPr lang="en-US" dirty="0">
                <a:cs typeface="GreekC" panose="00000400000000000000" pitchFamily="2" charset="0"/>
              </a:rPr>
              <a:t> = 1300 kg/m3, </a:t>
            </a:r>
            <a:r>
              <a:rPr lang="en-US" dirty="0" err="1">
                <a:cs typeface="GreekC" panose="00000400000000000000" pitchFamily="2" charset="0"/>
              </a:rPr>
              <a:t>VF</a:t>
            </a:r>
            <a:r>
              <a:rPr lang="en-US" baseline="-25000" dirty="0" err="1">
                <a:cs typeface="GreekC" panose="00000400000000000000" pitchFamily="2" charset="0"/>
              </a:rPr>
              <a:t>powder</a:t>
            </a:r>
            <a:r>
              <a:rPr lang="en-US" dirty="0">
                <a:cs typeface="GreekC" panose="00000400000000000000" pitchFamily="2" charset="0"/>
              </a:rPr>
              <a:t>=0,2%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197084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FB9F0-5862-4B36-A901-DDBC11C17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278" y="1645723"/>
            <a:ext cx="9144000" cy="42000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FOR TANK MIXING PROCESS</a:t>
            </a:r>
            <a:endParaRPr lang="en-CH" sz="20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60">
            <a:extLst>
              <a:ext uri="{FF2B5EF4-FFF2-40B4-BE49-F238E27FC236}">
                <a16:creationId xmlns:a16="http://schemas.microsoft.com/office/drawing/2014/main" id="{8B5F580C-C38F-425D-8467-4A3136E8D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304" y="592127"/>
            <a:ext cx="1398713" cy="12238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E1156-1DD9-41B7-8693-E1C5A1DC3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351" y="433545"/>
            <a:ext cx="11139854" cy="93044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CFD SIMULATIONS</a:t>
            </a:r>
            <a:endParaRPr lang="en-CH" sz="5400" dirty="0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CC9D8F-3B2D-48FE-A5AE-3DB429B7E280}"/>
              </a:ext>
            </a:extLst>
          </p:cNvPr>
          <p:cNvSpPr txBox="1"/>
          <p:nvPr/>
        </p:nvSpPr>
        <p:spPr>
          <a:xfrm>
            <a:off x="4444549" y="6533470"/>
            <a:ext cx="443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Mixer: 300 rpm    Homogenizer: 0 rpm</a:t>
            </a:r>
            <a:endParaRPr lang="en-CH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83574-BE72-48C2-ACC8-406EE6C6A9B2}"/>
              </a:ext>
            </a:extLst>
          </p:cNvPr>
          <p:cNvSpPr txBox="1"/>
          <p:nvPr/>
        </p:nvSpPr>
        <p:spPr>
          <a:xfrm>
            <a:off x="4444548" y="6182089"/>
            <a:ext cx="443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GreekC" panose="00000400000000000000" pitchFamily="2" charset="0"/>
                <a:cs typeface="GreekC" panose="00000400000000000000" pitchFamily="2" charset="0"/>
              </a:rPr>
              <a:t>r</a:t>
            </a:r>
            <a:r>
              <a:rPr lang="en-US" baseline="-25000" dirty="0" err="1">
                <a:cs typeface="GreekC" panose="00000400000000000000" pitchFamily="2" charset="0"/>
              </a:rPr>
              <a:t>powder</a:t>
            </a:r>
            <a:r>
              <a:rPr lang="en-US" dirty="0">
                <a:cs typeface="GreekC" panose="00000400000000000000" pitchFamily="2" charset="0"/>
              </a:rPr>
              <a:t> = 1700 kg/m3, </a:t>
            </a:r>
            <a:r>
              <a:rPr lang="en-US" dirty="0" err="1">
                <a:cs typeface="GreekC" panose="00000400000000000000" pitchFamily="2" charset="0"/>
              </a:rPr>
              <a:t>VF</a:t>
            </a:r>
            <a:r>
              <a:rPr lang="en-US" baseline="-25000" dirty="0" err="1">
                <a:cs typeface="GreekC" panose="00000400000000000000" pitchFamily="2" charset="0"/>
              </a:rPr>
              <a:t>powder</a:t>
            </a:r>
            <a:r>
              <a:rPr lang="en-US" dirty="0">
                <a:cs typeface="GreekC" panose="00000400000000000000" pitchFamily="2" charset="0"/>
              </a:rPr>
              <a:t>=1%</a:t>
            </a:r>
            <a:endParaRPr lang="en-C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87108A-7793-4E55-B1BA-C2523A47C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16" y="2570637"/>
            <a:ext cx="3844391" cy="33471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75B0AD-F96D-46C7-9EED-435CB9820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672" y="2417105"/>
            <a:ext cx="4255593" cy="38073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44BAC1-E745-4CF1-B2D3-BF0CBA38D988}"/>
              </a:ext>
            </a:extLst>
          </p:cNvPr>
          <p:cNvSpPr txBox="1"/>
          <p:nvPr/>
        </p:nvSpPr>
        <p:spPr>
          <a:xfrm>
            <a:off x="9086102" y="6424455"/>
            <a:ext cx="1205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VF=2.5%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122367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319D9EC-30E4-40D1-A096-2E59DC3E4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FOR TANK MIXING PROCESS</a:t>
            </a:r>
            <a:endParaRPr lang="en-CH" sz="2000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60">
            <a:extLst>
              <a:ext uri="{FF2B5EF4-FFF2-40B4-BE49-F238E27FC236}">
                <a16:creationId xmlns:a16="http://schemas.microsoft.com/office/drawing/2014/main" id="{F5CB0CFE-3BA6-4CD7-9763-90DB8875D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99" y="545878"/>
            <a:ext cx="1002936" cy="877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19EA9A-C9EA-409E-A4AF-0CB0CC99B669}"/>
              </a:ext>
            </a:extLst>
          </p:cNvPr>
          <p:cNvSpPr txBox="1"/>
          <p:nvPr/>
        </p:nvSpPr>
        <p:spPr>
          <a:xfrm>
            <a:off x="5006543" y="698250"/>
            <a:ext cx="70362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MIXING LIQUID WITH POWDER</a:t>
            </a:r>
          </a:p>
          <a:p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We can calculate the time needed to achieve the desired homogeneity. </a:t>
            </a:r>
          </a:p>
          <a:p>
            <a:endParaRPr lang="en-US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B83BB9-95B3-4898-88E9-BEA52A2DF860}"/>
              </a:ext>
            </a:extLst>
          </p:cNvPr>
          <p:cNvSpPr txBox="1">
            <a:spLocks/>
          </p:cNvSpPr>
          <p:nvPr/>
        </p:nvSpPr>
        <p:spPr>
          <a:xfrm>
            <a:off x="584462" y="2254553"/>
            <a:ext cx="3747375" cy="15255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CFD SIMULATIONS</a:t>
            </a:r>
            <a:endParaRPr lang="en-CH" sz="3600" dirty="0">
              <a:solidFill>
                <a:srgbClr val="FFFFFF"/>
              </a:solidFill>
            </a:endParaRPr>
          </a:p>
        </p:txBody>
      </p:sp>
      <p:pic>
        <p:nvPicPr>
          <p:cNvPr id="3" name="Picture 2" descr="A picture containing flying, kite, air, water&#10;&#10;Description automatically generated">
            <a:extLst>
              <a:ext uri="{FF2B5EF4-FFF2-40B4-BE49-F238E27FC236}">
                <a16:creationId xmlns:a16="http://schemas.microsoft.com/office/drawing/2014/main" id="{7DFCF46F-9B18-4A8E-B7CF-ACA909D81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661" y="2206488"/>
            <a:ext cx="4240195" cy="2175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BCCC1B-E98C-4D06-A180-6B5142C64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661" y="4382032"/>
            <a:ext cx="4240195" cy="246398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A391F2-E137-4960-8A29-570EF5AA9F5E}"/>
              </a:ext>
            </a:extLst>
          </p:cNvPr>
          <p:cNvCxnSpPr/>
          <p:nvPr/>
        </p:nvCxnSpPr>
        <p:spPr>
          <a:xfrm flipV="1">
            <a:off x="7395210" y="4404360"/>
            <a:ext cx="0" cy="206883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52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116 L 0.14167 0.00324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319D9EC-30E4-40D1-A096-2E59DC3E4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FOR TANK MIXING PROCESS</a:t>
            </a:r>
            <a:endParaRPr lang="en-CH" sz="2000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60">
            <a:extLst>
              <a:ext uri="{FF2B5EF4-FFF2-40B4-BE49-F238E27FC236}">
                <a16:creationId xmlns:a16="http://schemas.microsoft.com/office/drawing/2014/main" id="{F5CB0CFE-3BA6-4CD7-9763-90DB8875D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99" y="545878"/>
            <a:ext cx="1002936" cy="877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19EA9A-C9EA-409E-A4AF-0CB0CC99B669}"/>
              </a:ext>
            </a:extLst>
          </p:cNvPr>
          <p:cNvSpPr txBox="1"/>
          <p:nvPr/>
        </p:nvSpPr>
        <p:spPr>
          <a:xfrm>
            <a:off x="5006543" y="698250"/>
            <a:ext cx="70362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MIXING LIQUID WITH ANOTHER FLUID</a:t>
            </a:r>
          </a:p>
          <a:p>
            <a:endParaRPr lang="en-US" sz="2400" dirty="0"/>
          </a:p>
          <a:p>
            <a:r>
              <a:rPr lang="en-US" sz="2400" dirty="0"/>
              <a:t>We can perform studies for: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Liquid with liquid (miscible or immiscible)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Liquid with gas (e.g. sparging)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Newtonian and non-</a:t>
            </a:r>
            <a:r>
              <a:rPr lang="en-US" sz="2400" dirty="0" err="1"/>
              <a:t>newtonian</a:t>
            </a:r>
            <a:r>
              <a:rPr lang="en-US" sz="2400" dirty="0"/>
              <a:t> liquids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B83BB9-95B3-4898-88E9-BEA52A2DF860}"/>
              </a:ext>
            </a:extLst>
          </p:cNvPr>
          <p:cNvSpPr txBox="1">
            <a:spLocks/>
          </p:cNvSpPr>
          <p:nvPr/>
        </p:nvSpPr>
        <p:spPr>
          <a:xfrm>
            <a:off x="584462" y="2254553"/>
            <a:ext cx="3747375" cy="15255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CFD SIMULATIONS</a:t>
            </a:r>
            <a:endParaRPr lang="en-CH" sz="3600" dirty="0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486A71-E66F-420E-8214-9650F4923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028" y="2974387"/>
            <a:ext cx="4149864" cy="3699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40F558-5409-4EA6-9418-B61FB043C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86289" y="3224958"/>
            <a:ext cx="2375700" cy="344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37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319D9EC-30E4-40D1-A096-2E59DC3E4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FOR TANK MIXING PROCESS</a:t>
            </a:r>
            <a:endParaRPr lang="en-CH" sz="2000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60">
            <a:extLst>
              <a:ext uri="{FF2B5EF4-FFF2-40B4-BE49-F238E27FC236}">
                <a16:creationId xmlns:a16="http://schemas.microsoft.com/office/drawing/2014/main" id="{F5CB0CFE-3BA6-4CD7-9763-90DB8875D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99" y="545878"/>
            <a:ext cx="1002936" cy="877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19EA9A-C9EA-409E-A4AF-0CB0CC99B669}"/>
              </a:ext>
            </a:extLst>
          </p:cNvPr>
          <p:cNvSpPr txBox="1"/>
          <p:nvPr/>
        </p:nvSpPr>
        <p:spPr>
          <a:xfrm>
            <a:off x="5063799" y="493947"/>
            <a:ext cx="70362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MIXING LIQUID WITH ANOTHER FLUID</a:t>
            </a:r>
          </a:p>
          <a:p>
            <a:endParaRPr lang="en-US" sz="2400" dirty="0"/>
          </a:p>
          <a:p>
            <a:r>
              <a:rPr lang="en-US" sz="2400" dirty="0"/>
              <a:t>In the CFD analysis we can consider a wide range of phenomenon like: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Gas diffusion in the liquids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Chemical reactions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Water/steam evaporation/condensation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B83BB9-95B3-4898-88E9-BEA52A2DF860}"/>
              </a:ext>
            </a:extLst>
          </p:cNvPr>
          <p:cNvSpPr txBox="1">
            <a:spLocks/>
          </p:cNvSpPr>
          <p:nvPr/>
        </p:nvSpPr>
        <p:spPr>
          <a:xfrm>
            <a:off x="584462" y="2254553"/>
            <a:ext cx="3747375" cy="15255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CFD SIMULATIONS</a:t>
            </a:r>
            <a:endParaRPr lang="en-CH" sz="3600" dirty="0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34928D-CC45-4A32-8402-6D8288BE3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769" y="3253467"/>
            <a:ext cx="3668830" cy="32472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DF84D1-580E-40EB-A1E7-29C6F7E0E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1949" y="3253467"/>
            <a:ext cx="3551708" cy="324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56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319D9EC-30E4-40D1-A096-2E59DC3E4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FOR TANK MIXING PROCESS</a:t>
            </a:r>
            <a:endParaRPr lang="en-CH" sz="2000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60">
            <a:extLst>
              <a:ext uri="{FF2B5EF4-FFF2-40B4-BE49-F238E27FC236}">
                <a16:creationId xmlns:a16="http://schemas.microsoft.com/office/drawing/2014/main" id="{F5CB0CFE-3BA6-4CD7-9763-90DB8875D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99" y="545878"/>
            <a:ext cx="1002936" cy="877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19EA9A-C9EA-409E-A4AF-0CB0CC99B669}"/>
              </a:ext>
            </a:extLst>
          </p:cNvPr>
          <p:cNvSpPr txBox="1"/>
          <p:nvPr/>
        </p:nvSpPr>
        <p:spPr>
          <a:xfrm>
            <a:off x="5063799" y="493947"/>
            <a:ext cx="70362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MIXING LIQUID WITH ANOTHER FLUID</a:t>
            </a:r>
          </a:p>
          <a:p>
            <a:endParaRPr lang="en-US" sz="2400" dirty="0"/>
          </a:p>
          <a:p>
            <a:r>
              <a:rPr lang="en-US" sz="2400" dirty="0"/>
              <a:t>We can calculate all the parameters: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Velocities &amp; pressures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Shear stress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Volume fractions / concentrations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B83BB9-95B3-4898-88E9-BEA52A2DF860}"/>
              </a:ext>
            </a:extLst>
          </p:cNvPr>
          <p:cNvSpPr txBox="1">
            <a:spLocks/>
          </p:cNvSpPr>
          <p:nvPr/>
        </p:nvSpPr>
        <p:spPr>
          <a:xfrm>
            <a:off x="584462" y="2254553"/>
            <a:ext cx="3747375" cy="15255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CFD SIMULATIONS</a:t>
            </a:r>
            <a:endParaRPr lang="en-CH" sz="3600" dirty="0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4E9DF3-79AE-4341-93B3-0542022CD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029" y="3533090"/>
            <a:ext cx="2923376" cy="2557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72B198-7D1A-4411-AEB5-AB4E8EFA695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249056" y="3717671"/>
            <a:ext cx="3358482" cy="237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69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E1156-1DD9-41B7-8693-E1C5A1DC3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821" y="4004732"/>
            <a:ext cx="6465287" cy="1324235"/>
          </a:xfrm>
        </p:spPr>
        <p:txBody>
          <a:bodyPr>
            <a:normAutofit/>
          </a:bodyPr>
          <a:lstStyle/>
          <a:p>
            <a:pPr algn="l"/>
            <a:r>
              <a:rPr lang="en-US" sz="4800"/>
              <a:t>CFD SIMULATIONS</a:t>
            </a:r>
            <a:endParaRPr lang="en-CH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FB9F0-5862-4B36-A901-DDBC11C17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1821" y="5550568"/>
            <a:ext cx="6465286" cy="602551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chemeClr val="tx2"/>
                </a:solidFill>
              </a:rPr>
              <a:t>FOR TANK MIXING PROCESS</a:t>
            </a:r>
            <a:endParaRPr lang="en-CH" sz="200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E2D1B8-0887-4D2B-8C42-999040132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4" y="321733"/>
            <a:ext cx="4129237" cy="606001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085277-BAF7-40CC-A608-B030CA969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811469" y="321733"/>
            <a:ext cx="3375479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n 60">
            <a:extLst>
              <a:ext uri="{FF2B5EF4-FFF2-40B4-BE49-F238E27FC236}">
                <a16:creationId xmlns:a16="http://schemas.microsoft.com/office/drawing/2014/main" id="{8B5F580C-C38F-425D-8467-4A3136E8D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338" y="716199"/>
            <a:ext cx="2804299" cy="246438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4009F90-86BF-44AE-B0EB-D68140E0E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8508682" y="321733"/>
            <a:ext cx="3375478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060E2ED1-FC30-4F95-873A-878A400D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93942" y="960851"/>
            <a:ext cx="3316719" cy="443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4254369-4B26-4D6A-A4CD-BE3438297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5DC1580-1A2C-4DD2-AE87-75521C2E1DEF}"/>
              </a:ext>
            </a:extLst>
          </p:cNvPr>
          <p:cNvSpPr txBox="1"/>
          <p:nvPr/>
        </p:nvSpPr>
        <p:spPr>
          <a:xfrm>
            <a:off x="5090338" y="6124012"/>
            <a:ext cx="530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Experimental confirmation of the CFD predictions</a:t>
            </a:r>
            <a:endParaRPr lang="en-CH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DE2358-12DD-48D7-B67B-7C390F7C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610" y="651134"/>
            <a:ext cx="3202130" cy="26817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9A8F9C-D7CE-493C-A6BB-68AA41170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6759" y="651134"/>
            <a:ext cx="3064897" cy="268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72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319D9EC-30E4-40D1-A096-2E59DC3E4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FOR TANK MIXING PROCESS</a:t>
            </a:r>
            <a:endParaRPr lang="en-CH" sz="2000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60">
            <a:extLst>
              <a:ext uri="{FF2B5EF4-FFF2-40B4-BE49-F238E27FC236}">
                <a16:creationId xmlns:a16="http://schemas.microsoft.com/office/drawing/2014/main" id="{F5CB0CFE-3BA6-4CD7-9763-90DB8875D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99" y="545878"/>
            <a:ext cx="1002936" cy="877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19EA9A-C9EA-409E-A4AF-0CB0CC99B669}"/>
              </a:ext>
            </a:extLst>
          </p:cNvPr>
          <p:cNvSpPr txBox="1"/>
          <p:nvPr/>
        </p:nvSpPr>
        <p:spPr>
          <a:xfrm>
            <a:off x="5006544" y="698250"/>
            <a:ext cx="684857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MIXING PROBLEMS</a:t>
            </a:r>
          </a:p>
          <a:p>
            <a:endParaRPr lang="en-US" sz="2400" dirty="0"/>
          </a:p>
          <a:p>
            <a:r>
              <a:rPr lang="en-US" sz="2400" dirty="0"/>
              <a:t>Mixing in tanks/reactors is a very important process for the pharmaceutical and F&amp;B industries.</a:t>
            </a:r>
          </a:p>
          <a:p>
            <a:r>
              <a:rPr lang="en-US" sz="2400" dirty="0"/>
              <a:t>Even it looks to be simple and easy manageable, it hides a lot of traps and leads to a high number of failures and issues like: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Nonhomogeneous suspensions/emulsions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High mixing/heating times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Foaming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Cells damaging (for bioreactors)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Mixing problems at low liquid levels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Process transfer/upscale failures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Under/oversize motor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Overheating of sensitive/EX products</a:t>
            </a:r>
          </a:p>
          <a:p>
            <a:endParaRPr lang="en-US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B83BB9-95B3-4898-88E9-BEA52A2DF860}"/>
              </a:ext>
            </a:extLst>
          </p:cNvPr>
          <p:cNvSpPr txBox="1">
            <a:spLocks/>
          </p:cNvSpPr>
          <p:nvPr/>
        </p:nvSpPr>
        <p:spPr>
          <a:xfrm>
            <a:off x="584462" y="2254553"/>
            <a:ext cx="3747375" cy="15255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CFD SIMULATIONS</a:t>
            </a:r>
            <a:endParaRPr lang="en-CH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72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319D9EC-30E4-40D1-A096-2E59DC3E4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FOR TANK MIXING PROCESS</a:t>
            </a:r>
            <a:endParaRPr lang="en-CH" sz="2000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60">
            <a:extLst>
              <a:ext uri="{FF2B5EF4-FFF2-40B4-BE49-F238E27FC236}">
                <a16:creationId xmlns:a16="http://schemas.microsoft.com/office/drawing/2014/main" id="{F5CB0CFE-3BA6-4CD7-9763-90DB8875D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99" y="545878"/>
            <a:ext cx="1002936" cy="877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19EA9A-C9EA-409E-A4AF-0CB0CC99B669}"/>
              </a:ext>
            </a:extLst>
          </p:cNvPr>
          <p:cNvSpPr txBox="1"/>
          <p:nvPr/>
        </p:nvSpPr>
        <p:spPr>
          <a:xfrm>
            <a:off x="5006544" y="292734"/>
            <a:ext cx="68485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DOUBTS AND QUESTIONS</a:t>
            </a:r>
          </a:p>
          <a:p>
            <a:endParaRPr lang="en-US" sz="2400" dirty="0"/>
          </a:p>
          <a:p>
            <a:r>
              <a:rPr lang="en-US" sz="2400" dirty="0"/>
              <a:t>In the designing phase of a mixing system there are coming a lot of questions like: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Which tank design is properly work for my application?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Did I choose the right mixer model?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mixer is enough, or I need to add a homogenizer?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homogeneous will be the suspension/emulsion?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 need 2 kW or 10 kW motor?</a:t>
            </a:r>
          </a:p>
          <a:p>
            <a:endParaRPr lang="en-US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B83BB9-95B3-4898-88E9-BEA52A2DF860}"/>
              </a:ext>
            </a:extLst>
          </p:cNvPr>
          <p:cNvSpPr txBox="1">
            <a:spLocks/>
          </p:cNvSpPr>
          <p:nvPr/>
        </p:nvSpPr>
        <p:spPr>
          <a:xfrm>
            <a:off x="584462" y="2254553"/>
            <a:ext cx="3747375" cy="15255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CFD SIMULATIONS</a:t>
            </a:r>
            <a:endParaRPr lang="en-CH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625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319D9EC-30E4-40D1-A096-2E59DC3E4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FOR TANK MIXING PROCESS</a:t>
            </a:r>
            <a:endParaRPr lang="en-CH" sz="2000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60">
            <a:extLst>
              <a:ext uri="{FF2B5EF4-FFF2-40B4-BE49-F238E27FC236}">
                <a16:creationId xmlns:a16="http://schemas.microsoft.com/office/drawing/2014/main" id="{F5CB0CFE-3BA6-4CD7-9763-90DB8875D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99" y="545878"/>
            <a:ext cx="1002936" cy="877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19EA9A-C9EA-409E-A4AF-0CB0CC99B669}"/>
              </a:ext>
            </a:extLst>
          </p:cNvPr>
          <p:cNvSpPr txBox="1"/>
          <p:nvPr/>
        </p:nvSpPr>
        <p:spPr>
          <a:xfrm>
            <a:off x="5006544" y="698250"/>
            <a:ext cx="68485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RISKS AND COSTS</a:t>
            </a:r>
          </a:p>
          <a:p>
            <a:endParaRPr lang="en-US" sz="2400" dirty="0"/>
          </a:p>
          <a:p>
            <a:r>
              <a:rPr lang="en-US" sz="2400" dirty="0"/>
              <a:t>When the mixing process fails, the system should be redesigned. In most of the cases the old one could not be modified and a new one should be built.</a:t>
            </a:r>
          </a:p>
          <a:p>
            <a:r>
              <a:rPr lang="en-US" sz="2400" dirty="0"/>
              <a:t>Acceptance of this scenario leads the project to a high risk and could involve extremely high costs.</a:t>
            </a:r>
          </a:p>
          <a:p>
            <a:endParaRPr lang="en-US" sz="2400" dirty="0"/>
          </a:p>
          <a:p>
            <a:r>
              <a:rPr lang="en-US" sz="2400" dirty="0"/>
              <a:t>The wide range of existing substances, having different physical and chemical properties, combined with different tank and mixers design, leads to practically an infinity possibilities of mixing situations.</a:t>
            </a:r>
          </a:p>
          <a:p>
            <a:endParaRPr lang="en-US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B83BB9-95B3-4898-88E9-BEA52A2DF860}"/>
              </a:ext>
            </a:extLst>
          </p:cNvPr>
          <p:cNvSpPr txBox="1">
            <a:spLocks/>
          </p:cNvSpPr>
          <p:nvPr/>
        </p:nvSpPr>
        <p:spPr>
          <a:xfrm>
            <a:off x="584462" y="2254553"/>
            <a:ext cx="3747375" cy="15255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CFD SIMULATIONS</a:t>
            </a:r>
            <a:endParaRPr lang="en-CH" sz="36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1D413C-5F38-4D19-950F-E4B4D8FFF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922" y="5297678"/>
            <a:ext cx="2445041" cy="151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78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319D9EC-30E4-40D1-A096-2E59DC3E4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FOR TANK MIXING PROCESS</a:t>
            </a:r>
            <a:endParaRPr lang="en-CH" sz="2000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60">
            <a:extLst>
              <a:ext uri="{FF2B5EF4-FFF2-40B4-BE49-F238E27FC236}">
                <a16:creationId xmlns:a16="http://schemas.microsoft.com/office/drawing/2014/main" id="{F5CB0CFE-3BA6-4CD7-9763-90DB8875D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99" y="545878"/>
            <a:ext cx="1002936" cy="877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19EA9A-C9EA-409E-A4AF-0CB0CC99B669}"/>
              </a:ext>
            </a:extLst>
          </p:cNvPr>
          <p:cNvSpPr txBox="1"/>
          <p:nvPr/>
        </p:nvSpPr>
        <p:spPr>
          <a:xfrm>
            <a:off x="5006544" y="698250"/>
            <a:ext cx="68485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Computational Fluid Dynamics (CFD) Role</a:t>
            </a:r>
          </a:p>
          <a:p>
            <a:endParaRPr lang="en-US" sz="2400" dirty="0"/>
          </a:p>
          <a:p>
            <a:r>
              <a:rPr lang="en-US" sz="2400" dirty="0"/>
              <a:t>Computational Fluid Dynamics (CFD) simulations could help us to reduce the mixing failures by predicting the values of the mixing parameters: pressure and velocity fields, substances volume/mass fractions, shear stress, temperatures, etc.</a:t>
            </a:r>
          </a:p>
          <a:p>
            <a:endParaRPr lang="en-US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B83BB9-95B3-4898-88E9-BEA52A2DF860}"/>
              </a:ext>
            </a:extLst>
          </p:cNvPr>
          <p:cNvSpPr txBox="1">
            <a:spLocks/>
          </p:cNvSpPr>
          <p:nvPr/>
        </p:nvSpPr>
        <p:spPr>
          <a:xfrm>
            <a:off x="584462" y="2254553"/>
            <a:ext cx="3747375" cy="15255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CFD SIMULATIONS</a:t>
            </a:r>
            <a:endParaRPr lang="en-CH" sz="3600" dirty="0">
              <a:solidFill>
                <a:srgbClr val="FFFFFF"/>
              </a:solidFill>
            </a:endParaRPr>
          </a:p>
        </p:txBody>
      </p:sp>
      <p:pic>
        <p:nvPicPr>
          <p:cNvPr id="3" name="Graphic 2" descr="Checkbox Checked">
            <a:extLst>
              <a:ext uri="{FF2B5EF4-FFF2-40B4-BE49-F238E27FC236}">
                <a16:creationId xmlns:a16="http://schemas.microsoft.com/office/drawing/2014/main" id="{63D7495C-35A0-42E7-8342-33BBA11E9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5611" y="4335530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08AAF8-4734-43CC-BB2E-625E9C7A3415}"/>
              </a:ext>
            </a:extLst>
          </p:cNvPr>
          <p:cNvSpPr txBox="1"/>
          <p:nvPr/>
        </p:nvSpPr>
        <p:spPr>
          <a:xfrm>
            <a:off x="7973611" y="460806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PASS</a:t>
            </a:r>
            <a:endParaRPr lang="en-CH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91ECC6-E652-4C2B-AA47-EDD2BF496439}"/>
              </a:ext>
            </a:extLst>
          </p:cNvPr>
          <p:cNvSpPr txBox="1"/>
          <p:nvPr/>
        </p:nvSpPr>
        <p:spPr>
          <a:xfrm>
            <a:off x="8035222" y="5351044"/>
            <a:ext cx="723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FAIL</a:t>
            </a:r>
            <a:endParaRPr lang="en-CH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A7B1F8-6CBD-4345-BB56-E2DC0398C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5611" y="5072973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51A028-AC3B-4013-A2C2-6EA70A2172EF}"/>
              </a:ext>
            </a:extLst>
          </p:cNvPr>
          <p:cNvSpPr txBox="1"/>
          <p:nvPr/>
        </p:nvSpPr>
        <p:spPr>
          <a:xfrm>
            <a:off x="7315543" y="3910267"/>
            <a:ext cx="1180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MIXING</a:t>
            </a:r>
            <a:endParaRPr lang="en-CH" sz="2400" b="1" dirty="0"/>
          </a:p>
        </p:txBody>
      </p:sp>
    </p:spTree>
    <p:extLst>
      <p:ext uri="{BB962C8B-B14F-4D97-AF65-F5344CB8AC3E}">
        <p14:creationId xmlns:p14="http://schemas.microsoft.com/office/powerpoint/2010/main" val="1107831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319D9EC-30E4-40D1-A096-2E59DC3E4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FOR TANK MIXING PROCESS</a:t>
            </a:r>
            <a:endParaRPr lang="en-CH" sz="2000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60">
            <a:extLst>
              <a:ext uri="{FF2B5EF4-FFF2-40B4-BE49-F238E27FC236}">
                <a16:creationId xmlns:a16="http://schemas.microsoft.com/office/drawing/2014/main" id="{F5CB0CFE-3BA6-4CD7-9763-90DB8875D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99" y="545878"/>
            <a:ext cx="1002936" cy="877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19EA9A-C9EA-409E-A4AF-0CB0CC99B669}"/>
              </a:ext>
            </a:extLst>
          </p:cNvPr>
          <p:cNvSpPr txBox="1"/>
          <p:nvPr/>
        </p:nvSpPr>
        <p:spPr>
          <a:xfrm>
            <a:off x="5006544" y="698250"/>
            <a:ext cx="68485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What can we do with CFD?</a:t>
            </a:r>
          </a:p>
          <a:p>
            <a:endParaRPr lang="en-US" sz="2400" dirty="0"/>
          </a:p>
          <a:p>
            <a:r>
              <a:rPr lang="en-US" sz="2400" dirty="0"/>
              <a:t>By using CFD simulations, we can: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Assist the designing of a tank by:</a:t>
            </a:r>
          </a:p>
          <a:p>
            <a:pPr marL="800100" lvl="1" indent="-342900">
              <a:buFontTx/>
              <a:buChar char="-"/>
            </a:pPr>
            <a:r>
              <a:rPr lang="en-US" sz="2400" dirty="0"/>
              <a:t>Choosing of the best solution from different existing designs</a:t>
            </a:r>
          </a:p>
          <a:p>
            <a:pPr marL="800100" lvl="1" indent="-342900">
              <a:buFontTx/>
              <a:buChar char="-"/>
            </a:pPr>
            <a:r>
              <a:rPr lang="en-US" sz="2400" dirty="0"/>
              <a:t>Recommending design modifications for better results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Choose the proper mixer/homogenizer for the application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B83BB9-95B3-4898-88E9-BEA52A2DF860}"/>
              </a:ext>
            </a:extLst>
          </p:cNvPr>
          <p:cNvSpPr txBox="1">
            <a:spLocks/>
          </p:cNvSpPr>
          <p:nvPr/>
        </p:nvSpPr>
        <p:spPr>
          <a:xfrm>
            <a:off x="584462" y="2254553"/>
            <a:ext cx="3747375" cy="15255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CFD SIMULATIONS</a:t>
            </a:r>
            <a:endParaRPr lang="en-CH" sz="3600" dirty="0">
              <a:solidFill>
                <a:srgbClr val="FFFFFF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864447-36F6-462F-AEB4-C523D58B5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118" y="4444256"/>
            <a:ext cx="4160837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161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319D9EC-30E4-40D1-A096-2E59DC3E4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FOR TANK MIXING PROCESS</a:t>
            </a:r>
            <a:endParaRPr lang="en-CH" sz="2000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60">
            <a:extLst>
              <a:ext uri="{FF2B5EF4-FFF2-40B4-BE49-F238E27FC236}">
                <a16:creationId xmlns:a16="http://schemas.microsoft.com/office/drawing/2014/main" id="{F5CB0CFE-3BA6-4CD7-9763-90DB8875D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99" y="545878"/>
            <a:ext cx="1002936" cy="877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19EA9A-C9EA-409E-A4AF-0CB0CC99B669}"/>
              </a:ext>
            </a:extLst>
          </p:cNvPr>
          <p:cNvSpPr txBox="1"/>
          <p:nvPr/>
        </p:nvSpPr>
        <p:spPr>
          <a:xfrm>
            <a:off x="5006543" y="698250"/>
            <a:ext cx="70362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What can we do with CFD?</a:t>
            </a:r>
          </a:p>
          <a:p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Evaluate if the mixing process needs only one mixer or is necessary to add a homogenizer/second mixer.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Find the best position for manholes, inlet ports, etc.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Find the lowest liquid level that assure a good mixing.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Calculate the mixing times necessary to reach the desired homogeneity of volume fraction or temperature.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Evaluate if different drugs could be produced in the same tank, or it is necessary to use different tank designs.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B83BB9-95B3-4898-88E9-BEA52A2DF860}"/>
              </a:ext>
            </a:extLst>
          </p:cNvPr>
          <p:cNvSpPr txBox="1">
            <a:spLocks/>
          </p:cNvSpPr>
          <p:nvPr/>
        </p:nvSpPr>
        <p:spPr>
          <a:xfrm>
            <a:off x="584462" y="2254553"/>
            <a:ext cx="3747375" cy="15255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CFD SIMULATIONS</a:t>
            </a:r>
            <a:endParaRPr lang="en-CH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52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319D9EC-30E4-40D1-A096-2E59DC3E4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FOR TANK MIXING PROCESS</a:t>
            </a:r>
            <a:endParaRPr lang="en-CH" sz="2000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60">
            <a:extLst>
              <a:ext uri="{FF2B5EF4-FFF2-40B4-BE49-F238E27FC236}">
                <a16:creationId xmlns:a16="http://schemas.microsoft.com/office/drawing/2014/main" id="{F5CB0CFE-3BA6-4CD7-9763-90DB8875D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99" y="545878"/>
            <a:ext cx="1002936" cy="877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19EA9A-C9EA-409E-A4AF-0CB0CC99B669}"/>
              </a:ext>
            </a:extLst>
          </p:cNvPr>
          <p:cNvSpPr txBox="1"/>
          <p:nvPr/>
        </p:nvSpPr>
        <p:spPr>
          <a:xfrm>
            <a:off x="5006543" y="698250"/>
            <a:ext cx="703629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MIXING LIQUID WITH POWDER</a:t>
            </a:r>
          </a:p>
          <a:p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Practically it is not possible to make a perfect homogeneous mix of a liquid with powder.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homogeneity has an error.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powder concentration/volume fraction (VF) distribution is depending on the pressure and velocity fields.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It is very important to calculate the distribution of the powder VF in the tank, to evaluate the homogeneity according to the customer’s targeted error.</a:t>
            </a:r>
          </a:p>
          <a:p>
            <a:endParaRPr lang="en-US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B83BB9-95B3-4898-88E9-BEA52A2DF860}"/>
              </a:ext>
            </a:extLst>
          </p:cNvPr>
          <p:cNvSpPr txBox="1">
            <a:spLocks/>
          </p:cNvSpPr>
          <p:nvPr/>
        </p:nvSpPr>
        <p:spPr>
          <a:xfrm>
            <a:off x="584462" y="2254553"/>
            <a:ext cx="3747375" cy="15255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CFD SIMULATIONS</a:t>
            </a:r>
            <a:endParaRPr lang="en-CH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515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319D9EC-30E4-40D1-A096-2E59DC3E4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FOR TANK MIXING PROCESS</a:t>
            </a:r>
            <a:endParaRPr lang="en-CH" sz="2000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60">
            <a:extLst>
              <a:ext uri="{FF2B5EF4-FFF2-40B4-BE49-F238E27FC236}">
                <a16:creationId xmlns:a16="http://schemas.microsoft.com/office/drawing/2014/main" id="{F5CB0CFE-3BA6-4CD7-9763-90DB8875D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99" y="545878"/>
            <a:ext cx="1002936" cy="877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19EA9A-C9EA-409E-A4AF-0CB0CC99B669}"/>
              </a:ext>
            </a:extLst>
          </p:cNvPr>
          <p:cNvSpPr txBox="1"/>
          <p:nvPr/>
        </p:nvSpPr>
        <p:spPr>
          <a:xfrm>
            <a:off x="4916769" y="321177"/>
            <a:ext cx="70362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MIXING LIQUID WITH POWDER</a:t>
            </a:r>
          </a:p>
          <a:p>
            <a:endParaRPr lang="en-US" sz="2400" dirty="0"/>
          </a:p>
          <a:p>
            <a:r>
              <a:rPr lang="en-US" sz="2400" dirty="0"/>
              <a:t>In the CFD analysis we can consider a wide range of phenomenon like: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granulation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flocculation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crystallization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dissolution</a:t>
            </a:r>
          </a:p>
          <a:p>
            <a:r>
              <a:rPr lang="en-US" sz="2400" dirty="0"/>
              <a:t>by using different models for particles aggregation,  breakage, nucleation and other physical chemistry models.</a:t>
            </a:r>
          </a:p>
          <a:p>
            <a:r>
              <a:rPr lang="en-US" sz="2400" dirty="0"/>
              <a:t>We can define different particle size distributions.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B83BB9-95B3-4898-88E9-BEA52A2DF860}"/>
              </a:ext>
            </a:extLst>
          </p:cNvPr>
          <p:cNvSpPr txBox="1">
            <a:spLocks/>
          </p:cNvSpPr>
          <p:nvPr/>
        </p:nvSpPr>
        <p:spPr>
          <a:xfrm>
            <a:off x="584462" y="2254553"/>
            <a:ext cx="3747375" cy="15255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CFD SIMULATIONS</a:t>
            </a:r>
            <a:endParaRPr lang="en-CH" sz="3600" dirty="0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B80BA8-BC5C-4396-A22C-F8DC095E5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774" y="4933299"/>
            <a:ext cx="3008934" cy="168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71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891</Words>
  <Application>Microsoft Office PowerPoint</Application>
  <PresentationFormat>Widescreen</PresentationFormat>
  <Paragraphs>137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GreekC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CFD SIMULATIONS</vt:lpstr>
      <vt:lpstr>CFD SIMULATIONS</vt:lpstr>
      <vt:lpstr>CFD SIMULATIONS</vt:lpstr>
      <vt:lpstr>CFD SIMULATIONS</vt:lpstr>
      <vt:lpstr>CFD SIMULATIONS</vt:lpstr>
      <vt:lpstr>PowerPoint Presentation</vt:lpstr>
      <vt:lpstr>PowerPoint Presentation</vt:lpstr>
      <vt:lpstr>PowerPoint Presentation</vt:lpstr>
      <vt:lpstr>PowerPoint Presentation</vt:lpstr>
      <vt:lpstr>CFD SIMULATIONS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Cosmin Vatră</dc:creator>
  <cp:lastModifiedBy>Dimitrie Vatră</cp:lastModifiedBy>
  <cp:revision>12</cp:revision>
  <dcterms:created xsi:type="dcterms:W3CDTF">2020-07-10T06:54:44Z</dcterms:created>
  <dcterms:modified xsi:type="dcterms:W3CDTF">2021-02-02T16:49:51Z</dcterms:modified>
</cp:coreProperties>
</file>