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43" r:id="rId2"/>
    <p:sldId id="348" r:id="rId3"/>
    <p:sldId id="354" r:id="rId4"/>
    <p:sldId id="353" r:id="rId5"/>
    <p:sldId id="355" r:id="rId6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CB5EB5-8DC5-4583-9848-335CAE5804FB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935594-345D-4A6A-841F-6DA1A9E344A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37634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5624E-F526-4659-86A9-F6A44F4E53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E8E117-9BAE-4376-A4B2-F5A8F8D95D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C14CC-EF3C-428D-8BF3-B0512821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B24E9-B3C0-46AD-8A8F-AAAE86FD5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D5457D-4E4A-42F8-90B0-D2ECDC4B8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94810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6C801-9681-44CF-8B4E-4DBFA2A81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EE97EE-CA52-40A8-AD5A-52CA05EF8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28A9E-218E-453F-855E-A1CD9C226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0475F7-4BC0-4248-A762-EE54ADD4AF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446213-759D-45C5-84B3-911E99A11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566782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BBCE2A-FAD3-44DB-95C1-34CE764E2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D05388-2269-4B7E-9EE7-A948E304B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80E7-8274-4F8F-90F7-B6F480DDE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826A-2C09-44C4-9F13-90408820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E8D06-9A46-4E30-BD52-BC1274418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26713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43D03-505E-4AE8-A9B3-6ECB94CEA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D87787-FF32-4994-A314-15C9562E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D7D99-444C-49C7-BB3D-A5FF334D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CAB84E-BF8D-40EE-9FBA-E56D7466B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4CA58-C5D6-4868-9E0A-40184E874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429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B0A68-C395-41DB-B8E2-64644BA6F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BDCC5-79B5-487E-950B-199D63C3B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62DD8-808B-472E-8304-071088466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B75DD-271B-4DE8-8F38-90C38686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9A67D-3499-4AB6-98C5-08CD6B0D1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1311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D5656-1682-47B4-A90C-1A69150BF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E39423-64F4-482E-B9A9-5ABC1D73A5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5D3CB8-EE20-4500-AE4C-DB5BAA66D0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28148-D6A3-41CB-9D4B-5D74E6431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83030-B8AB-44D6-80D3-A9A76BA0D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B59C0-167A-4453-90C1-BBC8C7A51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9265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B3676-2B90-4506-BD8C-8ABA1A955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1B15CE-F193-4589-B03E-6E23F87DC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F0FF03-6C51-4405-AE33-48977EF351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37043-16F7-41A4-B2B8-C1738352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10359-E9AD-4926-BB44-917FE08F5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75FEC0-163F-4DA6-B7AB-0486AAB31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18C933-BBA4-4373-BACB-60E6E330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C03D44-9071-4E7A-A766-910FC2573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855217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6ED9B-BF7A-4B22-B448-2726E2F93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444C66-890A-4CAB-9622-4C7C1178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C2902-19EC-48ED-9FF1-39B826A78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BF9B06-8A39-4E24-AA98-21B60F0D7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892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E09DB-E9FF-4A98-9259-9C8EEED3F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237C01-D01C-4458-8379-522F8FC26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166910-C004-4F7B-95A3-9AA5D0577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397828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02A77-824D-44C3-AABA-2154AE11E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F9F2-EAB4-4F6C-8AC1-A64D576C1F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486E1-179D-4BEB-91AB-79AF7C64A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54957-8959-4F4C-9D85-14A411BB8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EBE3D-B384-4770-8220-0B04A10AB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E6D496-3770-4E41-8F40-27CFE11BD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16324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04680-09DB-42E2-BC0E-27316E267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AEC3D8-FCEE-47AD-A1B6-E167A46A2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0908C-053A-439A-AE82-09CA05888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28741-850A-4A39-BE62-16537B2D3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39D3DE-8620-42C3-952F-056574BA5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5CEA1C-F90C-4772-BAEC-AA64479A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96187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231C29-04DB-42DE-88D3-A36F4D951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546F73-AEF7-4FC9-81A1-E94055C240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0346A6-0D9E-483A-89C6-B4DC7337D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ECE9E-4A6D-4EBD-9EE4-9D2BF1FD8D08}" type="datetimeFigureOut">
              <a:rPr lang="en-CH" smtClean="0"/>
              <a:t>31/08/2020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A08D4-28E5-408C-91E8-EBFD338AE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6521F6-AC05-47BC-96F8-8F048A9A30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181E9-7575-48AB-930E-EFEEDA237754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230493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3166" y="-478"/>
            <a:ext cx="675431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617D17FB-975C-487E-8519-38E54760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8"/>
            <a:ext cx="6386947" cy="6858478"/>
          </a:xfrm>
          <a:custGeom>
            <a:avLst/>
            <a:gdLst>
              <a:gd name="connsiteX0" fmla="*/ 433167 w 6386947"/>
              <a:gd name="connsiteY0" fmla="*/ 0 h 6858478"/>
              <a:gd name="connsiteX1" fmla="*/ 2138767 w 6386947"/>
              <a:gd name="connsiteY1" fmla="*/ 0 h 6858478"/>
              <a:gd name="connsiteX2" fmla="*/ 3204995 w 6386947"/>
              <a:gd name="connsiteY2" fmla="*/ 0 h 6858478"/>
              <a:gd name="connsiteX3" fmla="*/ 3210572 w 6386947"/>
              <a:gd name="connsiteY3" fmla="*/ 0 h 6858478"/>
              <a:gd name="connsiteX4" fmla="*/ 6386947 w 6386947"/>
              <a:gd name="connsiteY4" fmla="*/ 6858478 h 6858478"/>
              <a:gd name="connsiteX5" fmla="*/ 1832610 w 6386947"/>
              <a:gd name="connsiteY5" fmla="*/ 6858478 h 6858478"/>
              <a:gd name="connsiteX6" fmla="*/ 433167 w 6386947"/>
              <a:gd name="connsiteY6" fmla="*/ 6858478 h 6858478"/>
              <a:gd name="connsiteX7" fmla="*/ 0 w 6386947"/>
              <a:gd name="connsiteY7" fmla="*/ 6858478 h 6858478"/>
              <a:gd name="connsiteX8" fmla="*/ 0 w 6386947"/>
              <a:gd name="connsiteY8" fmla="*/ 478 h 6858478"/>
              <a:gd name="connsiteX9" fmla="*/ 433167 w 6386947"/>
              <a:gd name="connsiteY9" fmla="*/ 478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86947" h="6858478">
                <a:moveTo>
                  <a:pt x="433167" y="0"/>
                </a:moveTo>
                <a:lnTo>
                  <a:pt x="2138767" y="0"/>
                </a:lnTo>
                <a:lnTo>
                  <a:pt x="3204995" y="0"/>
                </a:lnTo>
                <a:lnTo>
                  <a:pt x="3210572" y="0"/>
                </a:lnTo>
                <a:lnTo>
                  <a:pt x="6386947" y="6858478"/>
                </a:lnTo>
                <a:lnTo>
                  <a:pt x="1832610" y="6858478"/>
                </a:lnTo>
                <a:lnTo>
                  <a:pt x="433167" y="6858478"/>
                </a:lnTo>
                <a:lnTo>
                  <a:pt x="0" y="6858478"/>
                </a:lnTo>
                <a:lnTo>
                  <a:pt x="0" y="478"/>
                </a:lnTo>
                <a:lnTo>
                  <a:pt x="433167" y="478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1F24557-DD25-43E9-9D70-3BD2850BAAD4}"/>
              </a:ext>
            </a:extLst>
          </p:cNvPr>
          <p:cNvSpPr txBox="1">
            <a:spLocks/>
          </p:cNvSpPr>
          <p:nvPr/>
        </p:nvSpPr>
        <p:spPr>
          <a:xfrm>
            <a:off x="451622" y="4058433"/>
            <a:ext cx="4429346" cy="19791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200" dirty="0"/>
              <a:t>CFD SIMULATIONS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FOR SPRAY BALLS</a:t>
            </a:r>
          </a:p>
        </p:txBody>
      </p:sp>
      <p:pic>
        <p:nvPicPr>
          <p:cNvPr id="5" name="Imagen 60">
            <a:extLst>
              <a:ext uri="{FF2B5EF4-FFF2-40B4-BE49-F238E27FC236}">
                <a16:creationId xmlns:a16="http://schemas.microsoft.com/office/drawing/2014/main" id="{9A17A796-3098-4752-B426-4329E2BE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166" y="370789"/>
            <a:ext cx="1850335" cy="16260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08811ED-AEEE-46A9-A8A8-E666ECBF5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928" y="370789"/>
            <a:ext cx="2047560" cy="52241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102720-2C95-49BA-B7E2-B5DC74AD02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2757" y="482699"/>
            <a:ext cx="1702341" cy="516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449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19D9EC-30E4-40D1-A096-2E59DC3E4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FOR SPRAY BALLS</a:t>
            </a:r>
            <a:endParaRPr lang="en-CH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60">
            <a:extLst>
              <a:ext uri="{FF2B5EF4-FFF2-40B4-BE49-F238E27FC236}">
                <a16:creationId xmlns:a16="http://schemas.microsoft.com/office/drawing/2014/main" id="{F5CB0CFE-3BA6-4CD7-9763-90DB8875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9" y="545878"/>
            <a:ext cx="1002936" cy="877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19EA9A-C9EA-409E-A4AF-0CB0CC99B669}"/>
              </a:ext>
            </a:extLst>
          </p:cNvPr>
          <p:cNvSpPr txBox="1"/>
          <p:nvPr/>
        </p:nvSpPr>
        <p:spPr>
          <a:xfrm>
            <a:off x="5006544" y="669067"/>
            <a:ext cx="684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INTRODUCTION</a:t>
            </a:r>
          </a:p>
          <a:p>
            <a:endParaRPr lang="en-US" sz="2400" dirty="0"/>
          </a:p>
          <a:p>
            <a:r>
              <a:rPr lang="en-US" sz="2400" dirty="0"/>
              <a:t>CFD simulations could lead to big improvements of the spray balls design and to calculate the </a:t>
            </a:r>
            <a:r>
              <a:rPr lang="en-US" sz="2400" dirty="0" err="1"/>
              <a:t>Kv</a:t>
            </a:r>
            <a:r>
              <a:rPr lang="en-US" sz="2400" dirty="0"/>
              <a:t>/</a:t>
            </a:r>
            <a:r>
              <a:rPr lang="en-US" sz="2400" dirty="0" err="1"/>
              <a:t>Cv</a:t>
            </a:r>
            <a:r>
              <a:rPr lang="en-US" sz="2400" dirty="0"/>
              <a:t>(flow coefficients) before/after production, without measuring.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B83BB9-95B3-4898-88E9-BEA52A2DF860}"/>
              </a:ext>
            </a:extLst>
          </p:cNvPr>
          <p:cNvSpPr txBox="1">
            <a:spLocks/>
          </p:cNvSpPr>
          <p:nvPr/>
        </p:nvSpPr>
        <p:spPr>
          <a:xfrm>
            <a:off x="584462" y="2254553"/>
            <a:ext cx="3747375" cy="1525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CFD SIMULATIONS</a:t>
            </a:r>
            <a:endParaRPr lang="en-CH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50C92-2B5C-49DC-9CAF-3A31B3BD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769" y="3125221"/>
            <a:ext cx="3447464" cy="2852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0DD9BD-2E11-409C-813C-2AD1E11B3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493" y="2690351"/>
            <a:ext cx="2537270" cy="19389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E99002-92F1-4E1D-991E-AA8CB45196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6503" y="4879763"/>
            <a:ext cx="2405249" cy="197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72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19D9EC-30E4-40D1-A096-2E59DC3E4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FOR SPRAY BALLS</a:t>
            </a:r>
            <a:endParaRPr lang="en-CH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60">
            <a:extLst>
              <a:ext uri="{FF2B5EF4-FFF2-40B4-BE49-F238E27FC236}">
                <a16:creationId xmlns:a16="http://schemas.microsoft.com/office/drawing/2014/main" id="{F5CB0CFE-3BA6-4CD7-9763-90DB8875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9" y="545878"/>
            <a:ext cx="1002936" cy="877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19EA9A-C9EA-409E-A4AF-0CB0CC99B669}"/>
              </a:ext>
            </a:extLst>
          </p:cNvPr>
          <p:cNvSpPr txBox="1"/>
          <p:nvPr/>
        </p:nvSpPr>
        <p:spPr>
          <a:xfrm>
            <a:off x="5006544" y="427790"/>
            <a:ext cx="7185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FLOW PROFILES INFLUENCE THE CLEANING EFFICIENCY</a:t>
            </a:r>
          </a:p>
          <a:p>
            <a:endParaRPr lang="en-US" sz="2400" dirty="0"/>
          </a:p>
          <a:p>
            <a:r>
              <a:rPr lang="en-US" sz="2400" dirty="0"/>
              <a:t>The patterns of the outlet holes creates different flow profiles inside the spray ball.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B83BB9-95B3-4898-88E9-BEA52A2DF860}"/>
              </a:ext>
            </a:extLst>
          </p:cNvPr>
          <p:cNvSpPr txBox="1">
            <a:spLocks/>
          </p:cNvSpPr>
          <p:nvPr/>
        </p:nvSpPr>
        <p:spPr>
          <a:xfrm>
            <a:off x="584462" y="2254553"/>
            <a:ext cx="3747375" cy="1525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CFD SIMULATIONS</a:t>
            </a:r>
            <a:endParaRPr lang="en-CH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650C92-2B5C-49DC-9CAF-3A31B3BD9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9184" y="2736114"/>
            <a:ext cx="4042992" cy="33458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E5401F9-0388-49F9-8BE3-37D446176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176" y="3302400"/>
            <a:ext cx="3339830" cy="25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47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19D9EC-30E4-40D1-A096-2E59DC3E4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FOR SPRAY BALLS</a:t>
            </a:r>
            <a:endParaRPr lang="en-CH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60">
            <a:extLst>
              <a:ext uri="{FF2B5EF4-FFF2-40B4-BE49-F238E27FC236}">
                <a16:creationId xmlns:a16="http://schemas.microsoft.com/office/drawing/2014/main" id="{F5CB0CFE-3BA6-4CD7-9763-90DB8875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9" y="545878"/>
            <a:ext cx="1002936" cy="877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19EA9A-C9EA-409E-A4AF-0CB0CC99B669}"/>
              </a:ext>
            </a:extLst>
          </p:cNvPr>
          <p:cNvSpPr txBox="1"/>
          <p:nvPr/>
        </p:nvSpPr>
        <p:spPr>
          <a:xfrm>
            <a:off x="5006543" y="427790"/>
            <a:ext cx="70752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FLOW PROFILES INFLUENCE THE CLEANING EFFICIENCY</a:t>
            </a:r>
          </a:p>
          <a:p>
            <a:endParaRPr lang="en-US" sz="2400" dirty="0"/>
          </a:p>
          <a:p>
            <a:r>
              <a:rPr lang="en-US" sz="2400" dirty="0"/>
              <a:t>For some patterns could appear big differences of the outlet velocity between the holes, leading to CIP problems.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B83BB9-95B3-4898-88E9-BEA52A2DF860}"/>
              </a:ext>
            </a:extLst>
          </p:cNvPr>
          <p:cNvSpPr txBox="1">
            <a:spLocks/>
          </p:cNvSpPr>
          <p:nvPr/>
        </p:nvSpPr>
        <p:spPr>
          <a:xfrm>
            <a:off x="584462" y="2254553"/>
            <a:ext cx="3747375" cy="1525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CFD SIMULATIONS</a:t>
            </a:r>
            <a:endParaRPr lang="en-CH" sz="3600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37D729-13E9-484B-8705-A7EF939A6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8013" y="2702179"/>
            <a:ext cx="4138778" cy="293664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AA674AF-0825-42E9-AF71-DE1A1DC41785}"/>
              </a:ext>
            </a:extLst>
          </p:cNvPr>
          <p:cNvCxnSpPr>
            <a:cxnSpLocks/>
          </p:cNvCxnSpPr>
          <p:nvPr/>
        </p:nvCxnSpPr>
        <p:spPr>
          <a:xfrm flipV="1">
            <a:off x="8814021" y="3212327"/>
            <a:ext cx="1272770" cy="536018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6C7C900-F714-4090-A93E-AB261245BA11}"/>
              </a:ext>
            </a:extLst>
          </p:cNvPr>
          <p:cNvSpPr txBox="1"/>
          <p:nvPr/>
        </p:nvSpPr>
        <p:spPr>
          <a:xfrm>
            <a:off x="10086791" y="3073827"/>
            <a:ext cx="7394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15 m/s</a:t>
            </a:r>
            <a:endParaRPr lang="en-CH" sz="1200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61E89AC-DED3-4983-84A1-069B8D63E9FD}"/>
              </a:ext>
            </a:extLst>
          </p:cNvPr>
          <p:cNvCxnSpPr>
            <a:cxnSpLocks/>
          </p:cNvCxnSpPr>
          <p:nvPr/>
        </p:nvCxnSpPr>
        <p:spPr>
          <a:xfrm flipV="1">
            <a:off x="8312668" y="4572000"/>
            <a:ext cx="1997833" cy="802894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679D354-E602-4E77-9ED1-35017F843399}"/>
              </a:ext>
            </a:extLst>
          </p:cNvPr>
          <p:cNvSpPr txBox="1"/>
          <p:nvPr/>
        </p:nvSpPr>
        <p:spPr>
          <a:xfrm>
            <a:off x="10310501" y="4433500"/>
            <a:ext cx="739472" cy="2769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27 m/s</a:t>
            </a:r>
            <a:endParaRPr lang="en-CH" sz="1200" dirty="0"/>
          </a:p>
        </p:txBody>
      </p:sp>
    </p:spTree>
    <p:extLst>
      <p:ext uri="{BB962C8B-B14F-4D97-AF65-F5344CB8AC3E}">
        <p14:creationId xmlns:p14="http://schemas.microsoft.com/office/powerpoint/2010/main" val="1619580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319D9EC-30E4-40D1-A096-2E59DC3E43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</a:rPr>
              <a:t>FOR SPRAY BALLS</a:t>
            </a:r>
            <a:endParaRPr lang="en-CH" sz="2000" dirty="0">
              <a:solidFill>
                <a:srgbClr val="FFFFFF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n 60">
            <a:extLst>
              <a:ext uri="{FF2B5EF4-FFF2-40B4-BE49-F238E27FC236}">
                <a16:creationId xmlns:a16="http://schemas.microsoft.com/office/drawing/2014/main" id="{F5CB0CFE-3BA6-4CD7-9763-90DB8875D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99" y="545878"/>
            <a:ext cx="1002936" cy="8775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19EA9A-C9EA-409E-A4AF-0CB0CC99B669}"/>
              </a:ext>
            </a:extLst>
          </p:cNvPr>
          <p:cNvSpPr txBox="1"/>
          <p:nvPr/>
        </p:nvSpPr>
        <p:spPr>
          <a:xfrm>
            <a:off x="5006544" y="427790"/>
            <a:ext cx="6848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Kv</a:t>
            </a:r>
            <a:r>
              <a:rPr lang="en-US" sz="2400" b="1" u="sng" dirty="0"/>
              <a:t> (flow coefficient) calculation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BB83BB9-95B3-4898-88E9-BEA52A2DF860}"/>
              </a:ext>
            </a:extLst>
          </p:cNvPr>
          <p:cNvSpPr txBox="1">
            <a:spLocks/>
          </p:cNvSpPr>
          <p:nvPr/>
        </p:nvSpPr>
        <p:spPr>
          <a:xfrm>
            <a:off x="584462" y="2254553"/>
            <a:ext cx="3747375" cy="15255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rgbClr val="FFFFFF"/>
                </a:solidFill>
              </a:rPr>
              <a:t>CFD SIMULATIONS</a:t>
            </a:r>
            <a:endParaRPr lang="en-CH" sz="3600" dirty="0">
              <a:solidFill>
                <a:srgbClr val="FFFFF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985C9C3-2446-4E2E-8534-D647D1D81B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7642" y="3527252"/>
            <a:ext cx="2201922" cy="28120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066160-7D2B-4FDB-A72E-E24FA4041A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279" y="3780150"/>
            <a:ext cx="4442845" cy="262912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0CEF8-472A-4844-B510-282E45D3ADBC}"/>
                  </a:ext>
                </a:extLst>
              </p:cNvPr>
              <p:cNvSpPr txBox="1"/>
              <p:nvPr/>
            </p:nvSpPr>
            <p:spPr>
              <a:xfrm>
                <a:off x="5327979" y="2658773"/>
                <a:ext cx="4389663" cy="10776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𝐾𝑣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𝐹𝑙𝑜𝑤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𝐷𝑒𝑛𝑠𝑖𝑡𝑦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(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𝑘𝑔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1000 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𝑃𝑟𝑒𝑠𝑠𝑢𝑟𝑒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𝑏𝑎𝑟𝑔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CH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B50CEF8-472A-4844-B510-282E45D3A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979" y="2658773"/>
                <a:ext cx="4389663" cy="1077603"/>
              </a:xfrm>
              <a:prstGeom prst="rect">
                <a:avLst/>
              </a:prstGeom>
              <a:blipFill>
                <a:blip r:embed="rId5"/>
                <a:stretch>
                  <a:fillRect b="-565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3F25EDC-BA6D-4558-8EFD-334C9F61B54E}"/>
              </a:ext>
            </a:extLst>
          </p:cNvPr>
          <p:cNvSpPr txBox="1"/>
          <p:nvPr/>
        </p:nvSpPr>
        <p:spPr>
          <a:xfrm>
            <a:off x="5038279" y="1579679"/>
            <a:ext cx="60939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We are simulating the flow through the spray ball at different differential pressures and we are obtaining the inlet flow. </a:t>
            </a:r>
            <a:r>
              <a:rPr lang="en-US" sz="1800" dirty="0" err="1"/>
              <a:t>Kv</a:t>
            </a:r>
            <a:r>
              <a:rPr lang="en-US" sz="1800" dirty="0"/>
              <a:t> coefficient is basically calculated from the formula:</a:t>
            </a:r>
            <a:endParaRPr lang="en-CH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FB73DB-77D4-4A0E-9756-EDF36C029D42}"/>
              </a:ext>
            </a:extLst>
          </p:cNvPr>
          <p:cNvSpPr txBox="1"/>
          <p:nvPr/>
        </p:nvSpPr>
        <p:spPr>
          <a:xfrm>
            <a:off x="5479104" y="6374173"/>
            <a:ext cx="60943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Linear dependency between the flow and </a:t>
            </a:r>
            <a:r>
              <a:rPr lang="el-GR" sz="1800" dirty="0"/>
              <a:t>Δ</a:t>
            </a:r>
            <a:r>
              <a:rPr lang="en-US" sz="1800" dirty="0"/>
              <a:t>p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287522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</TotalTime>
  <Words>163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Cosmin Vatră</dc:creator>
  <cp:lastModifiedBy>Cosmin Vatră</cp:lastModifiedBy>
  <cp:revision>28</cp:revision>
  <dcterms:created xsi:type="dcterms:W3CDTF">2020-07-02T09:51:07Z</dcterms:created>
  <dcterms:modified xsi:type="dcterms:W3CDTF">2020-08-31T15:32:29Z</dcterms:modified>
</cp:coreProperties>
</file>