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43" r:id="rId2"/>
    <p:sldId id="348" r:id="rId3"/>
    <p:sldId id="350" r:id="rId4"/>
    <p:sldId id="351" r:id="rId5"/>
    <p:sldId id="349" r:id="rId6"/>
    <p:sldId id="347" r:id="rId7"/>
    <p:sldId id="352" r:id="rId8"/>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2" d="100"/>
          <a:sy n="192" d="100"/>
        </p:scale>
        <p:origin x="355"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B5EB5-8DC5-4583-9848-335CAE5804FB}" type="datetimeFigureOut">
              <a:rPr lang="en-CH" smtClean="0"/>
              <a:t>02/02/2021</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35594-345D-4A6A-841F-6DA1A9E344A3}" type="slidenum">
              <a:rPr lang="en-CH" smtClean="0"/>
              <a:t>‹#›</a:t>
            </a:fld>
            <a:endParaRPr lang="en-CH"/>
          </a:p>
        </p:txBody>
      </p:sp>
    </p:spTree>
    <p:extLst>
      <p:ext uri="{BB962C8B-B14F-4D97-AF65-F5344CB8AC3E}">
        <p14:creationId xmlns:p14="http://schemas.microsoft.com/office/powerpoint/2010/main" val="173763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624E-F526-4659-86A9-F6A44F4E5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C7E8E117-9BAE-4376-A4B2-F5A8F8D95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412C14CC-EF3C-428D-8BF3-B05128214573}"/>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5" name="Footer Placeholder 4">
            <a:extLst>
              <a:ext uri="{FF2B5EF4-FFF2-40B4-BE49-F238E27FC236}">
                <a16:creationId xmlns:a16="http://schemas.microsoft.com/office/drawing/2014/main" id="{D14B24E9-B3C0-46AD-8A8F-AAAE86FD5A8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1D5457D-4E4A-42F8-90B0-D2ECDC4B8708}"/>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59481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C801-9681-44CF-8B4E-4DBFA2A81002}"/>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5BEE97EE-CA52-40A8-AD5A-52CA05EF8C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5C28A9E-218E-453F-855E-A1CD9C226E92}"/>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5" name="Footer Placeholder 4">
            <a:extLst>
              <a:ext uri="{FF2B5EF4-FFF2-40B4-BE49-F238E27FC236}">
                <a16:creationId xmlns:a16="http://schemas.microsoft.com/office/drawing/2014/main" id="{990475F7-4BC0-4248-A762-EE54ADD4AF7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B446213-759D-45C5-84B3-911E99A11CD1}"/>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256678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BCE2A-FAD3-44DB-95C1-34CE764E2D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3CD05388-2269-4B7E-9EE7-A948E304B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DD380E7-8274-4F8F-90F7-B6F480DDE18D}"/>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5" name="Footer Placeholder 4">
            <a:extLst>
              <a:ext uri="{FF2B5EF4-FFF2-40B4-BE49-F238E27FC236}">
                <a16:creationId xmlns:a16="http://schemas.microsoft.com/office/drawing/2014/main" id="{FF27826A-2C09-44C4-9F13-904088206D9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B3E8D06-9A46-4E30-BD52-BC12744188BC}"/>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172671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3D03-505E-4AE8-A9B3-6ECB94CEAD5E}"/>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BD87787-FF32-4994-A314-15C9562EE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28D7D99-444C-49C7-BB3D-A5FF334D4801}"/>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5" name="Footer Placeholder 4">
            <a:extLst>
              <a:ext uri="{FF2B5EF4-FFF2-40B4-BE49-F238E27FC236}">
                <a16:creationId xmlns:a16="http://schemas.microsoft.com/office/drawing/2014/main" id="{0ECAB84E-BF8D-40EE-9FBA-E56D7466B9B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824CA58-C5D6-4868-9E0A-40184E87409F}"/>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290429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0A68-C395-41DB-B8E2-64644BA6FB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05CBDCC5-79B5-487E-950B-199D63C3B5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62DD8-808B-472E-8304-071088466867}"/>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5" name="Footer Placeholder 4">
            <a:extLst>
              <a:ext uri="{FF2B5EF4-FFF2-40B4-BE49-F238E27FC236}">
                <a16:creationId xmlns:a16="http://schemas.microsoft.com/office/drawing/2014/main" id="{155B75DD-271B-4DE8-8F38-90C386869C9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A19A67D-3499-4AB6-98C5-08CD6B0D1205}"/>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421311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5656-1682-47B4-A90C-1A69150BF67F}"/>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5E39423-64F4-482E-B9A9-5ABC1D73A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F95D3CB8-EE20-4500-AE4C-DB5BAA66D0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8E428148-D6A3-41CB-9D4B-5D74E6431D6B}"/>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6" name="Footer Placeholder 5">
            <a:extLst>
              <a:ext uri="{FF2B5EF4-FFF2-40B4-BE49-F238E27FC236}">
                <a16:creationId xmlns:a16="http://schemas.microsoft.com/office/drawing/2014/main" id="{BC283030-B8AB-44D6-80D3-A9A76BA0D69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C8B59C0-167A-4453-90C1-BBC8C7A51062}"/>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329265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B3676-2B90-4506-BD8C-8ABA1A95597F}"/>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C91B15CE-F193-4589-B03E-6E23F87DCF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0FF03-6C51-4405-AE33-48977EF35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C937043-16F7-41A4-B2B8-C1738352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B10359-E9AD-4926-BB44-917FE08F5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F75FEC0-163F-4DA6-B7AB-0486AAB31460}"/>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8" name="Footer Placeholder 7">
            <a:extLst>
              <a:ext uri="{FF2B5EF4-FFF2-40B4-BE49-F238E27FC236}">
                <a16:creationId xmlns:a16="http://schemas.microsoft.com/office/drawing/2014/main" id="{3B18C933-BBA4-4373-BACB-60E6E3302340}"/>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D1C03D44-9071-4E7A-A766-910FC2573663}"/>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285521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ED9B-BF7A-4B22-B448-2726E2F93C63}"/>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CF444C66-890A-4CAB-9622-4C7C1178F0C3}"/>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4" name="Footer Placeholder 3">
            <a:extLst>
              <a:ext uri="{FF2B5EF4-FFF2-40B4-BE49-F238E27FC236}">
                <a16:creationId xmlns:a16="http://schemas.microsoft.com/office/drawing/2014/main" id="{7FAC2902-19EC-48ED-9FF1-39B826A7894B}"/>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68BF9B06-8A39-4E24-AA98-21B60F0D709A}"/>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27892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E09DB-E9FF-4A98-9259-9C8EEED3F120}"/>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3" name="Footer Placeholder 2">
            <a:extLst>
              <a:ext uri="{FF2B5EF4-FFF2-40B4-BE49-F238E27FC236}">
                <a16:creationId xmlns:a16="http://schemas.microsoft.com/office/drawing/2014/main" id="{87237C01-D01C-4458-8379-522F8FC26845}"/>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AE166910-C004-4F7B-95A3-9AA5D0577EE7}"/>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13978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2A77-824D-44C3-AABA-2154AE11E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B693F9F2-EAB4-4F6C-8AC1-A64D576C1F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240486E1-179D-4BEB-91AB-79AF7C64A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54957-8959-4F4C-9D85-14A411BB868C}"/>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6" name="Footer Placeholder 5">
            <a:extLst>
              <a:ext uri="{FF2B5EF4-FFF2-40B4-BE49-F238E27FC236}">
                <a16:creationId xmlns:a16="http://schemas.microsoft.com/office/drawing/2014/main" id="{F17EBE3D-B384-4770-8220-0B04A10AB53A}"/>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06E6D496-3770-4E41-8F40-27CFE11BDA74}"/>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331632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4680-09DB-42E2-BC0E-27316E267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DDAEC3D8-FCEE-47AD-A1B6-E167A46A29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E190908C-053A-439A-AE82-09CA05888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28741-850A-4A39-BE62-16537B2D336C}"/>
              </a:ext>
            </a:extLst>
          </p:cNvPr>
          <p:cNvSpPr>
            <a:spLocks noGrp="1"/>
          </p:cNvSpPr>
          <p:nvPr>
            <p:ph type="dt" sz="half" idx="10"/>
          </p:nvPr>
        </p:nvSpPr>
        <p:spPr/>
        <p:txBody>
          <a:bodyPr/>
          <a:lstStyle/>
          <a:p>
            <a:fld id="{C1CECE9E-4A6D-4EBD-9EE4-9D2BF1FD8D08}" type="datetimeFigureOut">
              <a:rPr lang="en-CH" smtClean="0"/>
              <a:t>02/02/2021</a:t>
            </a:fld>
            <a:endParaRPr lang="en-CH"/>
          </a:p>
        </p:txBody>
      </p:sp>
      <p:sp>
        <p:nvSpPr>
          <p:cNvPr id="6" name="Footer Placeholder 5">
            <a:extLst>
              <a:ext uri="{FF2B5EF4-FFF2-40B4-BE49-F238E27FC236}">
                <a16:creationId xmlns:a16="http://schemas.microsoft.com/office/drawing/2014/main" id="{3139D3DE-8620-42C3-952F-056574BA5D8B}"/>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065CEA1C-F90C-4772-BAEC-AA64479A1CC4}"/>
              </a:ext>
            </a:extLst>
          </p:cNvPr>
          <p:cNvSpPr>
            <a:spLocks noGrp="1"/>
          </p:cNvSpPr>
          <p:nvPr>
            <p:ph type="sldNum" sz="quarter" idx="12"/>
          </p:nvPr>
        </p:nvSpPr>
        <p:spPr/>
        <p:txBody>
          <a:bodyPr/>
          <a:lstStyle/>
          <a:p>
            <a:fld id="{0F7181E9-7575-48AB-930E-EFEEDA237754}" type="slidenum">
              <a:rPr lang="en-CH" smtClean="0"/>
              <a:t>‹#›</a:t>
            </a:fld>
            <a:endParaRPr lang="en-CH"/>
          </a:p>
        </p:txBody>
      </p:sp>
    </p:spTree>
    <p:extLst>
      <p:ext uri="{BB962C8B-B14F-4D97-AF65-F5344CB8AC3E}">
        <p14:creationId xmlns:p14="http://schemas.microsoft.com/office/powerpoint/2010/main" val="79618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31C29-04DB-42DE-88D3-A36F4D951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4546F73-AEF7-4FC9-81A1-E94055C24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F30346A6-0D9E-483A-89C6-B4DC7337D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ECE9E-4A6D-4EBD-9EE4-9D2BF1FD8D08}" type="datetimeFigureOut">
              <a:rPr lang="en-CH" smtClean="0"/>
              <a:t>02/02/2021</a:t>
            </a:fld>
            <a:endParaRPr lang="en-CH"/>
          </a:p>
        </p:txBody>
      </p:sp>
      <p:sp>
        <p:nvSpPr>
          <p:cNvPr id="5" name="Footer Placeholder 4">
            <a:extLst>
              <a:ext uri="{FF2B5EF4-FFF2-40B4-BE49-F238E27FC236}">
                <a16:creationId xmlns:a16="http://schemas.microsoft.com/office/drawing/2014/main" id="{680A08D4-28E5-408C-91E8-EBFD338AE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1D6521F6-AC05-47BC-96F8-8F048A9A3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181E9-7575-48AB-930E-EFEEDA237754}" type="slidenum">
              <a:rPr lang="en-CH" smtClean="0"/>
              <a:t>‹#›</a:t>
            </a:fld>
            <a:endParaRPr lang="en-CH"/>
          </a:p>
        </p:txBody>
      </p:sp>
    </p:spTree>
    <p:extLst>
      <p:ext uri="{BB962C8B-B14F-4D97-AF65-F5344CB8AC3E}">
        <p14:creationId xmlns:p14="http://schemas.microsoft.com/office/powerpoint/2010/main" val="223049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CB268D-83D9-4271-A1E7-045C38FA5EC5}"/>
              </a:ext>
            </a:extLst>
          </p:cNvPr>
          <p:cNvPicPr>
            <a:picLocks noChangeAspect="1"/>
          </p:cNvPicPr>
          <p:nvPr/>
        </p:nvPicPr>
        <p:blipFill>
          <a:blip r:embed="rId2"/>
          <a:stretch>
            <a:fillRect/>
          </a:stretch>
        </p:blipFill>
        <p:spPr>
          <a:xfrm>
            <a:off x="5629243" y="213938"/>
            <a:ext cx="6519925" cy="5627862"/>
          </a:xfrm>
          <a:prstGeom prst="rect">
            <a:avLst/>
          </a:prstGeom>
        </p:spPr>
      </p:pic>
      <p:sp>
        <p:nvSpPr>
          <p:cNvPr id="67" name="Freeform: Shape 66">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166"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386947"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11F24557-DD25-43E9-9D70-3BD2850BAAD4}"/>
              </a:ext>
            </a:extLst>
          </p:cNvPr>
          <p:cNvSpPr txBox="1">
            <a:spLocks/>
          </p:cNvSpPr>
          <p:nvPr/>
        </p:nvSpPr>
        <p:spPr>
          <a:xfrm>
            <a:off x="451622" y="4058433"/>
            <a:ext cx="4429346" cy="197911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200" dirty="0"/>
              <a:t>CFD SIMULATIONS</a:t>
            </a:r>
          </a:p>
          <a:p>
            <a:pPr>
              <a:spcAft>
                <a:spcPts val="600"/>
              </a:spcAft>
            </a:pPr>
            <a:r>
              <a:rPr lang="en-US" sz="2800" dirty="0"/>
              <a:t>FOR STERILIZATION PROCESS</a:t>
            </a:r>
          </a:p>
        </p:txBody>
      </p:sp>
      <p:pic>
        <p:nvPicPr>
          <p:cNvPr id="5" name="Imagen 60">
            <a:extLst>
              <a:ext uri="{FF2B5EF4-FFF2-40B4-BE49-F238E27FC236}">
                <a16:creationId xmlns:a16="http://schemas.microsoft.com/office/drawing/2014/main" id="{9A17A796-3098-4752-B426-4329E2BEA7B9}"/>
              </a:ext>
            </a:extLst>
          </p:cNvPr>
          <p:cNvPicPr>
            <a:picLocks noChangeAspect="1"/>
          </p:cNvPicPr>
          <p:nvPr/>
        </p:nvPicPr>
        <p:blipFill>
          <a:blip r:embed="rId3"/>
          <a:stretch>
            <a:fillRect/>
          </a:stretch>
        </p:blipFill>
        <p:spPr>
          <a:xfrm>
            <a:off x="433166" y="370789"/>
            <a:ext cx="1850335" cy="1626052"/>
          </a:xfrm>
          <a:prstGeom prst="rect">
            <a:avLst/>
          </a:prstGeom>
        </p:spPr>
      </p:pic>
    </p:spTree>
    <p:extLst>
      <p:ext uri="{BB962C8B-B14F-4D97-AF65-F5344CB8AC3E}">
        <p14:creationId xmlns:p14="http://schemas.microsoft.com/office/powerpoint/2010/main" val="55734492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D319D9EC-30E4-40D1-A096-2E59DC3E43B3}"/>
              </a:ext>
            </a:extLst>
          </p:cNvPr>
          <p:cNvSpPr>
            <a:spLocks noGrp="1"/>
          </p:cNvSpPr>
          <p:nvPr>
            <p:ph type="subTitle" idx="1"/>
          </p:nvPr>
        </p:nvSpPr>
        <p:spPr>
          <a:xfrm>
            <a:off x="674237" y="4170501"/>
            <a:ext cx="3657600" cy="1525597"/>
          </a:xfrm>
        </p:spPr>
        <p:txBody>
          <a:bodyPr>
            <a:normAutofit/>
          </a:bodyPr>
          <a:lstStyle/>
          <a:p>
            <a:r>
              <a:rPr lang="en-US" sz="2000" dirty="0">
                <a:solidFill>
                  <a:srgbClr val="FFFFFF"/>
                </a:solidFill>
              </a:rPr>
              <a:t>FOR STERILIZATION PROCESS</a:t>
            </a:r>
            <a:endParaRPr lang="en-CH" sz="2000" dirty="0">
              <a:solidFill>
                <a:srgbClr val="FFFFFF"/>
              </a:solidFill>
            </a:endParaRP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Imagen 60">
            <a:extLst>
              <a:ext uri="{FF2B5EF4-FFF2-40B4-BE49-F238E27FC236}">
                <a16:creationId xmlns:a16="http://schemas.microsoft.com/office/drawing/2014/main" id="{F5CB0CFE-3BA6-4CD7-9763-90DB8875DD99}"/>
              </a:ext>
            </a:extLst>
          </p:cNvPr>
          <p:cNvPicPr>
            <a:picLocks noChangeAspect="1"/>
          </p:cNvPicPr>
          <p:nvPr/>
        </p:nvPicPr>
        <p:blipFill>
          <a:blip r:embed="rId2"/>
          <a:stretch>
            <a:fillRect/>
          </a:stretch>
        </p:blipFill>
        <p:spPr>
          <a:xfrm>
            <a:off x="515399" y="545878"/>
            <a:ext cx="1002936" cy="877569"/>
          </a:xfrm>
          <a:prstGeom prst="rect">
            <a:avLst/>
          </a:prstGeom>
        </p:spPr>
      </p:pic>
      <p:sp>
        <p:nvSpPr>
          <p:cNvPr id="10" name="TextBox 9">
            <a:extLst>
              <a:ext uri="{FF2B5EF4-FFF2-40B4-BE49-F238E27FC236}">
                <a16:creationId xmlns:a16="http://schemas.microsoft.com/office/drawing/2014/main" id="{5E19EA9A-C9EA-409E-A4AF-0CB0CC99B669}"/>
              </a:ext>
            </a:extLst>
          </p:cNvPr>
          <p:cNvSpPr txBox="1"/>
          <p:nvPr/>
        </p:nvSpPr>
        <p:spPr>
          <a:xfrm>
            <a:off x="5006544" y="698250"/>
            <a:ext cx="6848572" cy="6001643"/>
          </a:xfrm>
          <a:prstGeom prst="rect">
            <a:avLst/>
          </a:prstGeom>
          <a:noFill/>
        </p:spPr>
        <p:txBody>
          <a:bodyPr wrap="square" rtlCol="0">
            <a:spAutoFit/>
          </a:bodyPr>
          <a:lstStyle/>
          <a:p>
            <a:r>
              <a:rPr lang="en-US" sz="2400" b="1" u="sng" dirty="0"/>
              <a:t>INTRODUCTION</a:t>
            </a:r>
          </a:p>
          <a:p>
            <a:endParaRPr lang="en-US" sz="2400" dirty="0"/>
          </a:p>
          <a:p>
            <a:r>
              <a:rPr lang="en-US" sz="2400" dirty="0"/>
              <a:t>One of the big challenges when you want:</a:t>
            </a:r>
          </a:p>
          <a:p>
            <a:pPr marL="342900" indent="-342900">
              <a:buFontTx/>
              <a:buChar char="-"/>
            </a:pPr>
            <a:r>
              <a:rPr lang="en-US" sz="2400" dirty="0"/>
              <a:t>to design a CS (clean steam) distribution system</a:t>
            </a:r>
          </a:p>
          <a:p>
            <a:pPr marL="342900" indent="-342900">
              <a:buFontTx/>
              <a:buChar char="-"/>
            </a:pPr>
            <a:r>
              <a:rPr lang="en-US" sz="2400" dirty="0"/>
              <a:t>to calculate the CS generator capacity</a:t>
            </a:r>
          </a:p>
          <a:p>
            <a:pPr marL="342900" indent="-342900">
              <a:buFontTx/>
              <a:buChar char="-"/>
            </a:pPr>
            <a:r>
              <a:rPr lang="en-US" sz="2400" dirty="0"/>
              <a:t>to configure a pressure regulator for a CS user point</a:t>
            </a:r>
          </a:p>
          <a:p>
            <a:r>
              <a:rPr lang="en-US" sz="2400" dirty="0"/>
              <a:t>is to evaluate the CS consumptions of the systems. Without having correct data, everything could go in wrong directions like:</a:t>
            </a:r>
          </a:p>
          <a:p>
            <a:pPr marL="342900" indent="-342900">
              <a:buFontTx/>
              <a:buChar char="-"/>
            </a:pPr>
            <a:r>
              <a:rPr lang="en-US" sz="2400" dirty="0"/>
              <a:t>to have an over-dimensioned CS generator, that will consume a lot of unnecessary energy </a:t>
            </a:r>
          </a:p>
          <a:p>
            <a:pPr marL="342900" indent="-342900">
              <a:buFontTx/>
              <a:buChar char="-"/>
            </a:pPr>
            <a:r>
              <a:rPr lang="en-US" sz="2400" dirty="0"/>
              <a:t>to have a pressure regulator that is not working properly, by having an outlet pressure bigger than the setpoint, and acting as a rudimentary on/off valve destroying frequently the valve seat.</a:t>
            </a:r>
          </a:p>
        </p:txBody>
      </p:sp>
      <p:sp>
        <p:nvSpPr>
          <p:cNvPr id="11" name="Title 1">
            <a:extLst>
              <a:ext uri="{FF2B5EF4-FFF2-40B4-BE49-F238E27FC236}">
                <a16:creationId xmlns:a16="http://schemas.microsoft.com/office/drawing/2014/main" id="{2BB83BB9-95B3-4898-88E9-BEA52A2DF860}"/>
              </a:ext>
            </a:extLst>
          </p:cNvPr>
          <p:cNvSpPr txBox="1">
            <a:spLocks/>
          </p:cNvSpPr>
          <p:nvPr/>
        </p:nvSpPr>
        <p:spPr>
          <a:xfrm>
            <a:off x="584462" y="2254553"/>
            <a:ext cx="3747375" cy="15255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FFFFFF"/>
                </a:solidFill>
              </a:rPr>
              <a:t>CFD SIMULATIONS</a:t>
            </a:r>
            <a:endParaRPr lang="en-CH" sz="3600" dirty="0">
              <a:solidFill>
                <a:srgbClr val="FFFFFF"/>
              </a:solidFill>
            </a:endParaRPr>
          </a:p>
        </p:txBody>
      </p:sp>
    </p:spTree>
    <p:extLst>
      <p:ext uri="{BB962C8B-B14F-4D97-AF65-F5344CB8AC3E}">
        <p14:creationId xmlns:p14="http://schemas.microsoft.com/office/powerpoint/2010/main" val="203927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D319D9EC-30E4-40D1-A096-2E59DC3E43B3}"/>
              </a:ext>
            </a:extLst>
          </p:cNvPr>
          <p:cNvSpPr>
            <a:spLocks noGrp="1"/>
          </p:cNvSpPr>
          <p:nvPr>
            <p:ph type="subTitle" idx="1"/>
          </p:nvPr>
        </p:nvSpPr>
        <p:spPr>
          <a:xfrm>
            <a:off x="674237" y="4170501"/>
            <a:ext cx="3657600" cy="1525597"/>
          </a:xfrm>
        </p:spPr>
        <p:txBody>
          <a:bodyPr>
            <a:normAutofit/>
          </a:bodyPr>
          <a:lstStyle/>
          <a:p>
            <a:r>
              <a:rPr lang="en-US" sz="2000" dirty="0">
                <a:solidFill>
                  <a:srgbClr val="FFFFFF"/>
                </a:solidFill>
              </a:rPr>
              <a:t>FOR STERILIZATION PROCESS</a:t>
            </a:r>
            <a:endParaRPr lang="en-CH" sz="2000" dirty="0">
              <a:solidFill>
                <a:srgbClr val="FFFFFF"/>
              </a:solidFill>
            </a:endParaRP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Imagen 60">
            <a:extLst>
              <a:ext uri="{FF2B5EF4-FFF2-40B4-BE49-F238E27FC236}">
                <a16:creationId xmlns:a16="http://schemas.microsoft.com/office/drawing/2014/main" id="{F5CB0CFE-3BA6-4CD7-9763-90DB8875DD99}"/>
              </a:ext>
            </a:extLst>
          </p:cNvPr>
          <p:cNvPicPr>
            <a:picLocks noChangeAspect="1"/>
          </p:cNvPicPr>
          <p:nvPr/>
        </p:nvPicPr>
        <p:blipFill>
          <a:blip r:embed="rId2"/>
          <a:stretch>
            <a:fillRect/>
          </a:stretch>
        </p:blipFill>
        <p:spPr>
          <a:xfrm>
            <a:off x="515399" y="545878"/>
            <a:ext cx="1002936" cy="877569"/>
          </a:xfrm>
          <a:prstGeom prst="rect">
            <a:avLst/>
          </a:prstGeom>
        </p:spPr>
      </p:pic>
      <p:sp>
        <p:nvSpPr>
          <p:cNvPr id="10" name="TextBox 9">
            <a:extLst>
              <a:ext uri="{FF2B5EF4-FFF2-40B4-BE49-F238E27FC236}">
                <a16:creationId xmlns:a16="http://schemas.microsoft.com/office/drawing/2014/main" id="{5E19EA9A-C9EA-409E-A4AF-0CB0CC99B669}"/>
              </a:ext>
            </a:extLst>
          </p:cNvPr>
          <p:cNvSpPr txBox="1"/>
          <p:nvPr/>
        </p:nvSpPr>
        <p:spPr>
          <a:xfrm>
            <a:off x="5006544" y="698250"/>
            <a:ext cx="6848572" cy="4154984"/>
          </a:xfrm>
          <a:prstGeom prst="rect">
            <a:avLst/>
          </a:prstGeom>
          <a:noFill/>
        </p:spPr>
        <p:txBody>
          <a:bodyPr wrap="square" rtlCol="0">
            <a:spAutoFit/>
          </a:bodyPr>
          <a:lstStyle/>
          <a:p>
            <a:r>
              <a:rPr lang="en-US" sz="2400" b="1" u="sng" dirty="0"/>
              <a:t>INTRODUCTION</a:t>
            </a:r>
          </a:p>
          <a:p>
            <a:endParaRPr lang="en-US" sz="2400" dirty="0"/>
          </a:p>
          <a:p>
            <a:r>
              <a:rPr lang="en-US" sz="2400" dirty="0"/>
              <a:t>A big mistake in most of the cases is to consider the system CS consumptions during the sterilization, to be the CS consumption given by the system producer. In most of the cases, this value is the maximum reached during the factory tests when the system is vacuumed, and the CS is penetrating the system.</a:t>
            </a:r>
          </a:p>
          <a:p>
            <a:r>
              <a:rPr lang="en-US" sz="2400" dirty="0"/>
              <a:t>The value given by the system producer could be 100x or 10x greater than the real one during the sterilization process.</a:t>
            </a:r>
          </a:p>
        </p:txBody>
      </p:sp>
      <p:sp>
        <p:nvSpPr>
          <p:cNvPr id="11" name="Title 1">
            <a:extLst>
              <a:ext uri="{FF2B5EF4-FFF2-40B4-BE49-F238E27FC236}">
                <a16:creationId xmlns:a16="http://schemas.microsoft.com/office/drawing/2014/main" id="{2BB83BB9-95B3-4898-88E9-BEA52A2DF860}"/>
              </a:ext>
            </a:extLst>
          </p:cNvPr>
          <p:cNvSpPr txBox="1">
            <a:spLocks/>
          </p:cNvSpPr>
          <p:nvPr/>
        </p:nvSpPr>
        <p:spPr>
          <a:xfrm>
            <a:off x="584462" y="2254553"/>
            <a:ext cx="3747375" cy="15255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FFFFFF"/>
                </a:solidFill>
              </a:rPr>
              <a:t>CFD SIMULATIONS</a:t>
            </a:r>
            <a:endParaRPr lang="en-CH" sz="3600" dirty="0">
              <a:solidFill>
                <a:srgbClr val="FFFFFF"/>
              </a:solidFill>
            </a:endParaRPr>
          </a:p>
        </p:txBody>
      </p:sp>
    </p:spTree>
    <p:extLst>
      <p:ext uri="{BB962C8B-B14F-4D97-AF65-F5344CB8AC3E}">
        <p14:creationId xmlns:p14="http://schemas.microsoft.com/office/powerpoint/2010/main" val="194939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D319D9EC-30E4-40D1-A096-2E59DC3E43B3}"/>
              </a:ext>
            </a:extLst>
          </p:cNvPr>
          <p:cNvSpPr>
            <a:spLocks noGrp="1"/>
          </p:cNvSpPr>
          <p:nvPr>
            <p:ph type="subTitle" idx="1"/>
          </p:nvPr>
        </p:nvSpPr>
        <p:spPr>
          <a:xfrm>
            <a:off x="674237" y="4170501"/>
            <a:ext cx="3657600" cy="1525597"/>
          </a:xfrm>
        </p:spPr>
        <p:txBody>
          <a:bodyPr>
            <a:normAutofit/>
          </a:bodyPr>
          <a:lstStyle/>
          <a:p>
            <a:r>
              <a:rPr lang="en-US" sz="2000" dirty="0">
                <a:solidFill>
                  <a:srgbClr val="FFFFFF"/>
                </a:solidFill>
              </a:rPr>
              <a:t>FOR STERILIZATION PROCESS</a:t>
            </a:r>
            <a:endParaRPr lang="en-CH" sz="2000" dirty="0">
              <a:solidFill>
                <a:srgbClr val="FFFFFF"/>
              </a:solidFill>
            </a:endParaRP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Imagen 60">
            <a:extLst>
              <a:ext uri="{FF2B5EF4-FFF2-40B4-BE49-F238E27FC236}">
                <a16:creationId xmlns:a16="http://schemas.microsoft.com/office/drawing/2014/main" id="{F5CB0CFE-3BA6-4CD7-9763-90DB8875DD99}"/>
              </a:ext>
            </a:extLst>
          </p:cNvPr>
          <p:cNvPicPr>
            <a:picLocks noChangeAspect="1"/>
          </p:cNvPicPr>
          <p:nvPr/>
        </p:nvPicPr>
        <p:blipFill>
          <a:blip r:embed="rId2"/>
          <a:stretch>
            <a:fillRect/>
          </a:stretch>
        </p:blipFill>
        <p:spPr>
          <a:xfrm>
            <a:off x="515399" y="545878"/>
            <a:ext cx="1002936" cy="877569"/>
          </a:xfrm>
          <a:prstGeom prst="rect">
            <a:avLst/>
          </a:prstGeom>
        </p:spPr>
      </p:pic>
      <p:sp>
        <p:nvSpPr>
          <p:cNvPr id="10" name="TextBox 9">
            <a:extLst>
              <a:ext uri="{FF2B5EF4-FFF2-40B4-BE49-F238E27FC236}">
                <a16:creationId xmlns:a16="http://schemas.microsoft.com/office/drawing/2014/main" id="{5E19EA9A-C9EA-409E-A4AF-0CB0CC99B669}"/>
              </a:ext>
            </a:extLst>
          </p:cNvPr>
          <p:cNvSpPr txBox="1"/>
          <p:nvPr/>
        </p:nvSpPr>
        <p:spPr>
          <a:xfrm>
            <a:off x="5006544" y="698250"/>
            <a:ext cx="6848572" cy="2677656"/>
          </a:xfrm>
          <a:prstGeom prst="rect">
            <a:avLst/>
          </a:prstGeom>
          <a:noFill/>
        </p:spPr>
        <p:txBody>
          <a:bodyPr wrap="square" rtlCol="0">
            <a:spAutoFit/>
          </a:bodyPr>
          <a:lstStyle/>
          <a:p>
            <a:r>
              <a:rPr lang="en-US" sz="2400" b="1" u="sng" dirty="0"/>
              <a:t>INTRODUCTION</a:t>
            </a:r>
          </a:p>
          <a:p>
            <a:endParaRPr lang="en-US" sz="2400" dirty="0"/>
          </a:p>
          <a:p>
            <a:r>
              <a:rPr lang="en-US" sz="2400" dirty="0"/>
              <a:t>Aseptconn offers to you Computational Fluid Dynamics (CFD) simulations services for the evaluation of the CS consumptions.</a:t>
            </a:r>
          </a:p>
          <a:p>
            <a:r>
              <a:rPr lang="en-US" sz="2400" dirty="0"/>
              <a:t>In the next slides we will present to you a case study for a 1000 liters tank.</a:t>
            </a:r>
          </a:p>
        </p:txBody>
      </p:sp>
      <p:sp>
        <p:nvSpPr>
          <p:cNvPr id="11" name="Title 1">
            <a:extLst>
              <a:ext uri="{FF2B5EF4-FFF2-40B4-BE49-F238E27FC236}">
                <a16:creationId xmlns:a16="http://schemas.microsoft.com/office/drawing/2014/main" id="{2BB83BB9-95B3-4898-88E9-BEA52A2DF860}"/>
              </a:ext>
            </a:extLst>
          </p:cNvPr>
          <p:cNvSpPr txBox="1">
            <a:spLocks/>
          </p:cNvSpPr>
          <p:nvPr/>
        </p:nvSpPr>
        <p:spPr>
          <a:xfrm>
            <a:off x="584462" y="2254553"/>
            <a:ext cx="3747375" cy="15255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FFFFFF"/>
                </a:solidFill>
              </a:rPr>
              <a:t>CFD SIMULATIONS</a:t>
            </a:r>
            <a:endParaRPr lang="en-CH" sz="3600" dirty="0">
              <a:solidFill>
                <a:srgbClr val="FFFFFF"/>
              </a:solidFill>
            </a:endParaRPr>
          </a:p>
        </p:txBody>
      </p:sp>
    </p:spTree>
    <p:extLst>
      <p:ext uri="{BB962C8B-B14F-4D97-AF65-F5344CB8AC3E}">
        <p14:creationId xmlns:p14="http://schemas.microsoft.com/office/powerpoint/2010/main" val="134194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D319D9EC-30E4-40D1-A096-2E59DC3E43B3}"/>
              </a:ext>
            </a:extLst>
          </p:cNvPr>
          <p:cNvSpPr>
            <a:spLocks noGrp="1"/>
          </p:cNvSpPr>
          <p:nvPr>
            <p:ph type="subTitle" idx="1"/>
          </p:nvPr>
        </p:nvSpPr>
        <p:spPr>
          <a:xfrm>
            <a:off x="674237" y="4170501"/>
            <a:ext cx="3657600" cy="1525597"/>
          </a:xfrm>
        </p:spPr>
        <p:txBody>
          <a:bodyPr>
            <a:normAutofit/>
          </a:bodyPr>
          <a:lstStyle/>
          <a:p>
            <a:r>
              <a:rPr lang="en-US" sz="2000" dirty="0">
                <a:solidFill>
                  <a:srgbClr val="FFFFFF"/>
                </a:solidFill>
              </a:rPr>
              <a:t>FOR STERILIZATION PROCESS</a:t>
            </a:r>
            <a:endParaRPr lang="en-CH" sz="2000" dirty="0">
              <a:solidFill>
                <a:srgbClr val="FFFFFF"/>
              </a:solidFill>
            </a:endParaRP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Imagen 60">
            <a:extLst>
              <a:ext uri="{FF2B5EF4-FFF2-40B4-BE49-F238E27FC236}">
                <a16:creationId xmlns:a16="http://schemas.microsoft.com/office/drawing/2014/main" id="{F5CB0CFE-3BA6-4CD7-9763-90DB8875DD99}"/>
              </a:ext>
            </a:extLst>
          </p:cNvPr>
          <p:cNvPicPr>
            <a:picLocks noChangeAspect="1"/>
          </p:cNvPicPr>
          <p:nvPr/>
        </p:nvPicPr>
        <p:blipFill>
          <a:blip r:embed="rId2"/>
          <a:stretch>
            <a:fillRect/>
          </a:stretch>
        </p:blipFill>
        <p:spPr>
          <a:xfrm>
            <a:off x="515399" y="545878"/>
            <a:ext cx="1002936" cy="877569"/>
          </a:xfrm>
          <a:prstGeom prst="rect">
            <a:avLst/>
          </a:prstGeom>
        </p:spPr>
      </p:pic>
      <p:sp>
        <p:nvSpPr>
          <p:cNvPr id="10" name="TextBox 9">
            <a:extLst>
              <a:ext uri="{FF2B5EF4-FFF2-40B4-BE49-F238E27FC236}">
                <a16:creationId xmlns:a16="http://schemas.microsoft.com/office/drawing/2014/main" id="{5E19EA9A-C9EA-409E-A4AF-0CB0CC99B669}"/>
              </a:ext>
            </a:extLst>
          </p:cNvPr>
          <p:cNvSpPr txBox="1"/>
          <p:nvPr/>
        </p:nvSpPr>
        <p:spPr>
          <a:xfrm>
            <a:off x="5006544" y="698250"/>
            <a:ext cx="6848572" cy="461665"/>
          </a:xfrm>
          <a:prstGeom prst="rect">
            <a:avLst/>
          </a:prstGeom>
          <a:noFill/>
        </p:spPr>
        <p:txBody>
          <a:bodyPr wrap="square" rtlCol="0">
            <a:spAutoFit/>
          </a:bodyPr>
          <a:lstStyle/>
          <a:p>
            <a:r>
              <a:rPr lang="en-US" sz="2400" dirty="0"/>
              <a:t>CASE STUDY – 1000 liters tank</a:t>
            </a:r>
          </a:p>
        </p:txBody>
      </p:sp>
      <p:sp>
        <p:nvSpPr>
          <p:cNvPr id="11" name="Title 1">
            <a:extLst>
              <a:ext uri="{FF2B5EF4-FFF2-40B4-BE49-F238E27FC236}">
                <a16:creationId xmlns:a16="http://schemas.microsoft.com/office/drawing/2014/main" id="{2BB83BB9-95B3-4898-88E9-BEA52A2DF860}"/>
              </a:ext>
            </a:extLst>
          </p:cNvPr>
          <p:cNvSpPr txBox="1">
            <a:spLocks/>
          </p:cNvSpPr>
          <p:nvPr/>
        </p:nvSpPr>
        <p:spPr>
          <a:xfrm>
            <a:off x="584462" y="2254553"/>
            <a:ext cx="3747375" cy="15255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FFFFFF"/>
                </a:solidFill>
              </a:rPr>
              <a:t>CFD SIMULATIONS</a:t>
            </a:r>
            <a:endParaRPr lang="en-CH" sz="3600" dirty="0">
              <a:solidFill>
                <a:srgbClr val="FFFFFF"/>
              </a:solidFill>
            </a:endParaRPr>
          </a:p>
        </p:txBody>
      </p:sp>
      <p:pic>
        <p:nvPicPr>
          <p:cNvPr id="2" name="Picture 1">
            <a:extLst>
              <a:ext uri="{FF2B5EF4-FFF2-40B4-BE49-F238E27FC236}">
                <a16:creationId xmlns:a16="http://schemas.microsoft.com/office/drawing/2014/main" id="{C8AF4846-C3AB-42C2-9BF5-99FFE1C7874B}"/>
              </a:ext>
            </a:extLst>
          </p:cNvPr>
          <p:cNvPicPr>
            <a:picLocks noChangeAspect="1"/>
          </p:cNvPicPr>
          <p:nvPr/>
        </p:nvPicPr>
        <p:blipFill>
          <a:blip r:embed="rId3"/>
          <a:stretch>
            <a:fillRect/>
          </a:stretch>
        </p:blipFill>
        <p:spPr>
          <a:xfrm>
            <a:off x="5019820" y="1973707"/>
            <a:ext cx="5005981" cy="4469450"/>
          </a:xfrm>
          <a:prstGeom prst="rect">
            <a:avLst/>
          </a:prstGeom>
        </p:spPr>
      </p:pic>
      <p:sp>
        <p:nvSpPr>
          <p:cNvPr id="12" name="TextBox 11">
            <a:extLst>
              <a:ext uri="{FF2B5EF4-FFF2-40B4-BE49-F238E27FC236}">
                <a16:creationId xmlns:a16="http://schemas.microsoft.com/office/drawing/2014/main" id="{5924153F-7E79-446F-A185-BE7B3439BB19}"/>
              </a:ext>
            </a:extLst>
          </p:cNvPr>
          <p:cNvSpPr txBox="1"/>
          <p:nvPr/>
        </p:nvSpPr>
        <p:spPr>
          <a:xfrm>
            <a:off x="5077759" y="1329214"/>
            <a:ext cx="6848572" cy="830997"/>
          </a:xfrm>
          <a:prstGeom prst="rect">
            <a:avLst/>
          </a:prstGeom>
          <a:noFill/>
        </p:spPr>
        <p:txBody>
          <a:bodyPr wrap="square" rtlCol="0">
            <a:spAutoFit/>
          </a:bodyPr>
          <a:lstStyle/>
          <a:p>
            <a:r>
              <a:rPr lang="en-US" sz="1600" dirty="0"/>
              <a:t>We have considered a 1000 liters tank, placed into a clean room of 4.5 x 3.5 x 3 meters (L x W x H). The air is coming in with 20</a:t>
            </a:r>
            <a:r>
              <a:rPr lang="en-US" sz="1600" baseline="30000" dirty="0"/>
              <a:t>o</a:t>
            </a:r>
            <a:r>
              <a:rPr lang="en-US" sz="1600" dirty="0"/>
              <a:t>C. The sterilization is done with steam at 121</a:t>
            </a:r>
            <a:r>
              <a:rPr lang="en-US" sz="1600" baseline="30000" dirty="0"/>
              <a:t>o</a:t>
            </a:r>
            <a:r>
              <a:rPr lang="en-US" sz="1600" dirty="0"/>
              <a:t>C. The tank is jacketed in the middle region.</a:t>
            </a:r>
          </a:p>
        </p:txBody>
      </p:sp>
      <p:sp>
        <p:nvSpPr>
          <p:cNvPr id="13" name="TextBox 12">
            <a:extLst>
              <a:ext uri="{FF2B5EF4-FFF2-40B4-BE49-F238E27FC236}">
                <a16:creationId xmlns:a16="http://schemas.microsoft.com/office/drawing/2014/main" id="{8A8E325C-9B73-4A46-B9C4-A20C732C1FE5}"/>
              </a:ext>
            </a:extLst>
          </p:cNvPr>
          <p:cNvSpPr txBox="1"/>
          <p:nvPr/>
        </p:nvSpPr>
        <p:spPr>
          <a:xfrm>
            <a:off x="9515838" y="3810458"/>
            <a:ext cx="2709294" cy="954107"/>
          </a:xfrm>
          <a:prstGeom prst="rect">
            <a:avLst/>
          </a:prstGeom>
          <a:noFill/>
        </p:spPr>
        <p:txBody>
          <a:bodyPr wrap="square">
            <a:spAutoFit/>
          </a:bodyPr>
          <a:lstStyle/>
          <a:p>
            <a:r>
              <a:rPr lang="en-US" sz="1400" dirty="0">
                <a:solidFill>
                  <a:srgbClr val="FF0000"/>
                </a:solidFill>
              </a:rPr>
              <a:t>For this kind of tanks, the system producers could specify the CS consumption to be in the range 50÷100 kg/h !!!</a:t>
            </a:r>
          </a:p>
        </p:txBody>
      </p:sp>
    </p:spTree>
    <p:extLst>
      <p:ext uri="{BB962C8B-B14F-4D97-AF65-F5344CB8AC3E}">
        <p14:creationId xmlns:p14="http://schemas.microsoft.com/office/powerpoint/2010/main" val="212393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28FB9F0-5862-4B36-A901-DDBC11C174DB}"/>
              </a:ext>
            </a:extLst>
          </p:cNvPr>
          <p:cNvSpPr>
            <a:spLocks noGrp="1"/>
          </p:cNvSpPr>
          <p:nvPr>
            <p:ph type="subTitle" idx="1"/>
          </p:nvPr>
        </p:nvSpPr>
        <p:spPr>
          <a:xfrm>
            <a:off x="1544278" y="1645723"/>
            <a:ext cx="9144000" cy="420001"/>
          </a:xfrm>
        </p:spPr>
        <p:txBody>
          <a:bodyPr>
            <a:normAutofit/>
          </a:bodyPr>
          <a:lstStyle/>
          <a:p>
            <a:r>
              <a:rPr lang="en-US" sz="2000" dirty="0">
                <a:solidFill>
                  <a:srgbClr val="FFFFFF"/>
                </a:solidFill>
              </a:rPr>
              <a:t>FOR STERILIZATION PROCESS</a:t>
            </a:r>
            <a:endParaRPr lang="en-CH" sz="20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Imagen 60">
            <a:extLst>
              <a:ext uri="{FF2B5EF4-FFF2-40B4-BE49-F238E27FC236}">
                <a16:creationId xmlns:a16="http://schemas.microsoft.com/office/drawing/2014/main" id="{8B5F580C-C38F-425D-8467-4A3136E8D9BF}"/>
              </a:ext>
            </a:extLst>
          </p:cNvPr>
          <p:cNvPicPr>
            <a:picLocks noChangeAspect="1"/>
          </p:cNvPicPr>
          <p:nvPr/>
        </p:nvPicPr>
        <p:blipFill>
          <a:blip r:embed="rId2"/>
          <a:stretch>
            <a:fillRect/>
          </a:stretch>
        </p:blipFill>
        <p:spPr>
          <a:xfrm>
            <a:off x="10311304" y="592127"/>
            <a:ext cx="1398713" cy="1223874"/>
          </a:xfrm>
          <a:prstGeom prst="rect">
            <a:avLst/>
          </a:prstGeom>
        </p:spPr>
      </p:pic>
      <p:sp>
        <p:nvSpPr>
          <p:cNvPr id="2" name="Title 1">
            <a:extLst>
              <a:ext uri="{FF2B5EF4-FFF2-40B4-BE49-F238E27FC236}">
                <a16:creationId xmlns:a16="http://schemas.microsoft.com/office/drawing/2014/main" id="{606E1156-1DD9-41B7-8693-E1C5A1DC3675}"/>
              </a:ext>
            </a:extLst>
          </p:cNvPr>
          <p:cNvSpPr>
            <a:spLocks noGrp="1"/>
          </p:cNvSpPr>
          <p:nvPr>
            <p:ph type="ctrTitle"/>
          </p:nvPr>
        </p:nvSpPr>
        <p:spPr>
          <a:xfrm>
            <a:off x="546351" y="433545"/>
            <a:ext cx="11139854" cy="930447"/>
          </a:xfrm>
        </p:spPr>
        <p:txBody>
          <a:bodyPr>
            <a:normAutofit/>
          </a:bodyPr>
          <a:lstStyle/>
          <a:p>
            <a:r>
              <a:rPr lang="en-US" sz="5400" dirty="0">
                <a:solidFill>
                  <a:srgbClr val="FFFFFF"/>
                </a:solidFill>
              </a:rPr>
              <a:t>CFD SIMULATIONS</a:t>
            </a:r>
            <a:endParaRPr lang="en-CH" sz="5400" dirty="0">
              <a:solidFill>
                <a:srgbClr val="FFFFFF"/>
              </a:solidFill>
            </a:endParaRPr>
          </a:p>
        </p:txBody>
      </p:sp>
      <p:sp>
        <p:nvSpPr>
          <p:cNvPr id="6" name="TextBox 5">
            <a:extLst>
              <a:ext uri="{FF2B5EF4-FFF2-40B4-BE49-F238E27FC236}">
                <a16:creationId xmlns:a16="http://schemas.microsoft.com/office/drawing/2014/main" id="{554B8866-EB30-4A72-BE5C-4035566CA01D}"/>
              </a:ext>
            </a:extLst>
          </p:cNvPr>
          <p:cNvSpPr txBox="1"/>
          <p:nvPr/>
        </p:nvSpPr>
        <p:spPr>
          <a:xfrm>
            <a:off x="610779" y="2247343"/>
            <a:ext cx="8290704" cy="369332"/>
          </a:xfrm>
          <a:prstGeom prst="rect">
            <a:avLst/>
          </a:prstGeom>
          <a:noFill/>
        </p:spPr>
        <p:txBody>
          <a:bodyPr wrap="square" rtlCol="0">
            <a:spAutoFit/>
          </a:bodyPr>
          <a:lstStyle/>
          <a:p>
            <a:r>
              <a:rPr lang="en-US" dirty="0" err="1"/>
              <a:t>Calcualtion</a:t>
            </a:r>
            <a:r>
              <a:rPr lang="en-US" dirty="0"/>
              <a:t> of the CS consumption during sterilization process, for 1000 liters vessel:</a:t>
            </a:r>
            <a:endParaRPr lang="en-CH" dirty="0"/>
          </a:p>
        </p:txBody>
      </p:sp>
      <p:pic>
        <p:nvPicPr>
          <p:cNvPr id="7" name="Picture 6">
            <a:extLst>
              <a:ext uri="{FF2B5EF4-FFF2-40B4-BE49-F238E27FC236}">
                <a16:creationId xmlns:a16="http://schemas.microsoft.com/office/drawing/2014/main" id="{88186FD3-4B51-471D-BEA3-3CFED79F8FEA}"/>
              </a:ext>
            </a:extLst>
          </p:cNvPr>
          <p:cNvPicPr>
            <a:picLocks noChangeAspect="1"/>
          </p:cNvPicPr>
          <p:nvPr/>
        </p:nvPicPr>
        <p:blipFill>
          <a:blip r:embed="rId3"/>
          <a:stretch>
            <a:fillRect/>
          </a:stretch>
        </p:blipFill>
        <p:spPr>
          <a:xfrm>
            <a:off x="6236259" y="2726384"/>
            <a:ext cx="5955741" cy="3331786"/>
          </a:xfrm>
          <a:prstGeom prst="rect">
            <a:avLst/>
          </a:prstGeom>
        </p:spPr>
      </p:pic>
      <p:pic>
        <p:nvPicPr>
          <p:cNvPr id="8" name="Picture 7">
            <a:extLst>
              <a:ext uri="{FF2B5EF4-FFF2-40B4-BE49-F238E27FC236}">
                <a16:creationId xmlns:a16="http://schemas.microsoft.com/office/drawing/2014/main" id="{63F1373C-A75C-4164-A8B1-0BF93075F476}"/>
              </a:ext>
            </a:extLst>
          </p:cNvPr>
          <p:cNvPicPr>
            <a:picLocks noChangeAspect="1"/>
          </p:cNvPicPr>
          <p:nvPr/>
        </p:nvPicPr>
        <p:blipFill>
          <a:blip r:embed="rId4"/>
          <a:stretch>
            <a:fillRect/>
          </a:stretch>
        </p:blipFill>
        <p:spPr>
          <a:xfrm>
            <a:off x="6372970" y="5335708"/>
            <a:ext cx="2638834" cy="652362"/>
          </a:xfrm>
          <a:prstGeom prst="rect">
            <a:avLst/>
          </a:prstGeom>
        </p:spPr>
      </p:pic>
      <p:sp>
        <p:nvSpPr>
          <p:cNvPr id="11" name="TextBox 10">
            <a:extLst>
              <a:ext uri="{FF2B5EF4-FFF2-40B4-BE49-F238E27FC236}">
                <a16:creationId xmlns:a16="http://schemas.microsoft.com/office/drawing/2014/main" id="{DB1E286E-AD46-40DB-AF58-66546DAE7579}"/>
              </a:ext>
            </a:extLst>
          </p:cNvPr>
          <p:cNvSpPr txBox="1"/>
          <p:nvPr/>
        </p:nvSpPr>
        <p:spPr>
          <a:xfrm>
            <a:off x="7883140" y="6239789"/>
            <a:ext cx="2627744" cy="369332"/>
          </a:xfrm>
          <a:prstGeom prst="rect">
            <a:avLst/>
          </a:prstGeom>
          <a:noFill/>
        </p:spPr>
        <p:txBody>
          <a:bodyPr wrap="square">
            <a:spAutoFit/>
          </a:bodyPr>
          <a:lstStyle/>
          <a:p>
            <a:r>
              <a:rPr lang="en-US" dirty="0"/>
              <a:t>Air inlet velocity: 0.1 m/s</a:t>
            </a:r>
            <a:endParaRPr lang="en-CH" dirty="0"/>
          </a:p>
        </p:txBody>
      </p:sp>
      <p:pic>
        <p:nvPicPr>
          <p:cNvPr id="13" name="Picture 12">
            <a:extLst>
              <a:ext uri="{FF2B5EF4-FFF2-40B4-BE49-F238E27FC236}">
                <a16:creationId xmlns:a16="http://schemas.microsoft.com/office/drawing/2014/main" id="{40DC761D-D2FE-4923-A685-CD96B115D610}"/>
              </a:ext>
            </a:extLst>
          </p:cNvPr>
          <p:cNvPicPr>
            <a:picLocks noChangeAspect="1"/>
          </p:cNvPicPr>
          <p:nvPr/>
        </p:nvPicPr>
        <p:blipFill>
          <a:blip r:embed="rId5"/>
          <a:stretch>
            <a:fillRect/>
          </a:stretch>
        </p:blipFill>
        <p:spPr>
          <a:xfrm>
            <a:off x="346287" y="2807420"/>
            <a:ext cx="5336588" cy="3250750"/>
          </a:xfrm>
          <a:prstGeom prst="rect">
            <a:avLst/>
          </a:prstGeom>
        </p:spPr>
      </p:pic>
      <p:sp>
        <p:nvSpPr>
          <p:cNvPr id="15" name="TextBox 14">
            <a:extLst>
              <a:ext uri="{FF2B5EF4-FFF2-40B4-BE49-F238E27FC236}">
                <a16:creationId xmlns:a16="http://schemas.microsoft.com/office/drawing/2014/main" id="{FAFC17FA-14D6-4105-AF62-4E1D01C37560}"/>
              </a:ext>
            </a:extLst>
          </p:cNvPr>
          <p:cNvSpPr txBox="1"/>
          <p:nvPr/>
        </p:nvSpPr>
        <p:spPr>
          <a:xfrm>
            <a:off x="1915612" y="6248197"/>
            <a:ext cx="2627744" cy="369332"/>
          </a:xfrm>
          <a:prstGeom prst="rect">
            <a:avLst/>
          </a:prstGeom>
          <a:noFill/>
        </p:spPr>
        <p:txBody>
          <a:bodyPr wrap="square">
            <a:spAutoFit/>
          </a:bodyPr>
          <a:lstStyle/>
          <a:p>
            <a:r>
              <a:rPr lang="en-US" dirty="0"/>
              <a:t>Air inlet velocity: 0.5 m/s</a:t>
            </a:r>
            <a:endParaRPr lang="en-CH" dirty="0"/>
          </a:p>
        </p:txBody>
      </p:sp>
      <p:pic>
        <p:nvPicPr>
          <p:cNvPr id="16" name="Picture 15">
            <a:extLst>
              <a:ext uri="{FF2B5EF4-FFF2-40B4-BE49-F238E27FC236}">
                <a16:creationId xmlns:a16="http://schemas.microsoft.com/office/drawing/2014/main" id="{CDF92637-7695-47FD-8DB2-B9B13B752F17}"/>
              </a:ext>
            </a:extLst>
          </p:cNvPr>
          <p:cNvPicPr>
            <a:picLocks noChangeAspect="1"/>
          </p:cNvPicPr>
          <p:nvPr/>
        </p:nvPicPr>
        <p:blipFill>
          <a:blip r:embed="rId6"/>
          <a:stretch>
            <a:fillRect/>
          </a:stretch>
        </p:blipFill>
        <p:spPr>
          <a:xfrm>
            <a:off x="346286" y="5511324"/>
            <a:ext cx="2345128" cy="546846"/>
          </a:xfrm>
          <a:prstGeom prst="rect">
            <a:avLst/>
          </a:prstGeom>
        </p:spPr>
      </p:pic>
      <p:sp>
        <p:nvSpPr>
          <p:cNvPr id="4" name="TextBox 3">
            <a:extLst>
              <a:ext uri="{FF2B5EF4-FFF2-40B4-BE49-F238E27FC236}">
                <a16:creationId xmlns:a16="http://schemas.microsoft.com/office/drawing/2014/main" id="{1E844BF2-F542-4048-AF10-01C25F3E593F}"/>
              </a:ext>
            </a:extLst>
          </p:cNvPr>
          <p:cNvSpPr txBox="1"/>
          <p:nvPr/>
        </p:nvSpPr>
        <p:spPr>
          <a:xfrm>
            <a:off x="4291314" y="5364148"/>
            <a:ext cx="1432956" cy="646331"/>
          </a:xfrm>
          <a:prstGeom prst="rect">
            <a:avLst/>
          </a:prstGeom>
          <a:noFill/>
        </p:spPr>
        <p:txBody>
          <a:bodyPr wrap="none" rtlCol="0">
            <a:spAutoFit/>
          </a:bodyPr>
          <a:lstStyle/>
          <a:p>
            <a:r>
              <a:rPr lang="en-US" sz="1200" dirty="0">
                <a:solidFill>
                  <a:srgbClr val="FFFF00"/>
                </a:solidFill>
              </a:rPr>
              <a:t>Steam consumption</a:t>
            </a:r>
          </a:p>
          <a:p>
            <a:r>
              <a:rPr lang="en-US" sz="1200" dirty="0">
                <a:solidFill>
                  <a:srgbClr val="FFFF00"/>
                </a:solidFill>
              </a:rPr>
              <a:t>during sterilization:</a:t>
            </a:r>
          </a:p>
          <a:p>
            <a:r>
              <a:rPr lang="en-US" sz="1200" dirty="0">
                <a:solidFill>
                  <a:srgbClr val="FFFF00"/>
                </a:solidFill>
              </a:rPr>
              <a:t>2.13 kg/h</a:t>
            </a:r>
            <a:endParaRPr lang="en-CH" sz="1200" dirty="0">
              <a:solidFill>
                <a:srgbClr val="FFFF00"/>
              </a:solidFill>
            </a:endParaRPr>
          </a:p>
        </p:txBody>
      </p:sp>
      <p:sp>
        <p:nvSpPr>
          <p:cNvPr id="18" name="TextBox 17">
            <a:extLst>
              <a:ext uri="{FF2B5EF4-FFF2-40B4-BE49-F238E27FC236}">
                <a16:creationId xmlns:a16="http://schemas.microsoft.com/office/drawing/2014/main" id="{C8DF8114-0949-4CF6-B9A6-59774F54C344}"/>
              </a:ext>
            </a:extLst>
          </p:cNvPr>
          <p:cNvSpPr txBox="1"/>
          <p:nvPr/>
        </p:nvSpPr>
        <p:spPr>
          <a:xfrm>
            <a:off x="10688278" y="5266081"/>
            <a:ext cx="1432956" cy="646331"/>
          </a:xfrm>
          <a:prstGeom prst="rect">
            <a:avLst/>
          </a:prstGeom>
          <a:noFill/>
        </p:spPr>
        <p:txBody>
          <a:bodyPr wrap="none" rtlCol="0">
            <a:spAutoFit/>
          </a:bodyPr>
          <a:lstStyle/>
          <a:p>
            <a:r>
              <a:rPr lang="en-US" sz="1200" dirty="0">
                <a:solidFill>
                  <a:srgbClr val="FFFF00"/>
                </a:solidFill>
              </a:rPr>
              <a:t>Steam consumption</a:t>
            </a:r>
          </a:p>
          <a:p>
            <a:r>
              <a:rPr lang="en-US" sz="1200" dirty="0">
                <a:solidFill>
                  <a:srgbClr val="FFFF00"/>
                </a:solidFill>
              </a:rPr>
              <a:t>during sterilization:</a:t>
            </a:r>
          </a:p>
          <a:p>
            <a:r>
              <a:rPr lang="en-US" sz="1200" dirty="0">
                <a:solidFill>
                  <a:srgbClr val="FFFF00"/>
                </a:solidFill>
              </a:rPr>
              <a:t>0.82 kg/h</a:t>
            </a:r>
            <a:endParaRPr lang="en-CH" sz="1200" dirty="0">
              <a:solidFill>
                <a:srgbClr val="FFFF00"/>
              </a:solidFill>
            </a:endParaRPr>
          </a:p>
        </p:txBody>
      </p:sp>
    </p:spTree>
    <p:extLst>
      <p:ext uri="{BB962C8B-B14F-4D97-AF65-F5344CB8AC3E}">
        <p14:creationId xmlns:p14="http://schemas.microsoft.com/office/powerpoint/2010/main" val="219708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D319D9EC-30E4-40D1-A096-2E59DC3E43B3}"/>
              </a:ext>
            </a:extLst>
          </p:cNvPr>
          <p:cNvSpPr>
            <a:spLocks noGrp="1"/>
          </p:cNvSpPr>
          <p:nvPr>
            <p:ph type="subTitle" idx="1"/>
          </p:nvPr>
        </p:nvSpPr>
        <p:spPr>
          <a:xfrm>
            <a:off x="674237" y="4170501"/>
            <a:ext cx="3657600" cy="1525597"/>
          </a:xfrm>
        </p:spPr>
        <p:txBody>
          <a:bodyPr>
            <a:normAutofit/>
          </a:bodyPr>
          <a:lstStyle/>
          <a:p>
            <a:r>
              <a:rPr lang="en-US" sz="2000" dirty="0">
                <a:solidFill>
                  <a:srgbClr val="FFFFFF"/>
                </a:solidFill>
              </a:rPr>
              <a:t>FOR STERILIZATION PROCESS</a:t>
            </a:r>
            <a:endParaRPr lang="en-CH" sz="2000" dirty="0">
              <a:solidFill>
                <a:srgbClr val="FFFFFF"/>
              </a:solidFill>
            </a:endParaRPr>
          </a:p>
        </p:txBody>
      </p:sp>
      <p:cxnSp>
        <p:nvCxnSpPr>
          <p:cNvPr id="22" name="Straight Connector 2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Imagen 60">
            <a:extLst>
              <a:ext uri="{FF2B5EF4-FFF2-40B4-BE49-F238E27FC236}">
                <a16:creationId xmlns:a16="http://schemas.microsoft.com/office/drawing/2014/main" id="{F5CB0CFE-3BA6-4CD7-9763-90DB8875DD99}"/>
              </a:ext>
            </a:extLst>
          </p:cNvPr>
          <p:cNvPicPr>
            <a:picLocks noChangeAspect="1"/>
          </p:cNvPicPr>
          <p:nvPr/>
        </p:nvPicPr>
        <p:blipFill>
          <a:blip r:embed="rId2"/>
          <a:stretch>
            <a:fillRect/>
          </a:stretch>
        </p:blipFill>
        <p:spPr>
          <a:xfrm>
            <a:off x="515399" y="545878"/>
            <a:ext cx="1002936" cy="877569"/>
          </a:xfrm>
          <a:prstGeom prst="rect">
            <a:avLst/>
          </a:prstGeom>
        </p:spPr>
      </p:pic>
      <p:sp>
        <p:nvSpPr>
          <p:cNvPr id="10" name="TextBox 9">
            <a:extLst>
              <a:ext uri="{FF2B5EF4-FFF2-40B4-BE49-F238E27FC236}">
                <a16:creationId xmlns:a16="http://schemas.microsoft.com/office/drawing/2014/main" id="{5E19EA9A-C9EA-409E-A4AF-0CB0CC99B669}"/>
              </a:ext>
            </a:extLst>
          </p:cNvPr>
          <p:cNvSpPr txBox="1"/>
          <p:nvPr/>
        </p:nvSpPr>
        <p:spPr>
          <a:xfrm>
            <a:off x="5006544" y="698250"/>
            <a:ext cx="6848572" cy="461665"/>
          </a:xfrm>
          <a:prstGeom prst="rect">
            <a:avLst/>
          </a:prstGeom>
          <a:noFill/>
        </p:spPr>
        <p:txBody>
          <a:bodyPr wrap="square" rtlCol="0">
            <a:spAutoFit/>
          </a:bodyPr>
          <a:lstStyle/>
          <a:p>
            <a:r>
              <a:rPr lang="en-US" sz="2400" dirty="0"/>
              <a:t>CONCLUSIONS</a:t>
            </a:r>
          </a:p>
        </p:txBody>
      </p:sp>
      <p:sp>
        <p:nvSpPr>
          <p:cNvPr id="11" name="Title 1">
            <a:extLst>
              <a:ext uri="{FF2B5EF4-FFF2-40B4-BE49-F238E27FC236}">
                <a16:creationId xmlns:a16="http://schemas.microsoft.com/office/drawing/2014/main" id="{2BB83BB9-95B3-4898-88E9-BEA52A2DF860}"/>
              </a:ext>
            </a:extLst>
          </p:cNvPr>
          <p:cNvSpPr txBox="1">
            <a:spLocks/>
          </p:cNvSpPr>
          <p:nvPr/>
        </p:nvSpPr>
        <p:spPr>
          <a:xfrm>
            <a:off x="584462" y="2254553"/>
            <a:ext cx="3747375" cy="15255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FFFFFF"/>
                </a:solidFill>
              </a:rPr>
              <a:t>CFD SIMULATIONS</a:t>
            </a:r>
            <a:endParaRPr lang="en-CH" sz="3600" dirty="0">
              <a:solidFill>
                <a:srgbClr val="FFFFFF"/>
              </a:solidFill>
            </a:endParaRPr>
          </a:p>
        </p:txBody>
      </p:sp>
      <p:sp>
        <p:nvSpPr>
          <p:cNvPr id="12" name="TextBox 11">
            <a:extLst>
              <a:ext uri="{FF2B5EF4-FFF2-40B4-BE49-F238E27FC236}">
                <a16:creationId xmlns:a16="http://schemas.microsoft.com/office/drawing/2014/main" id="{5924153F-7E79-446F-A185-BE7B3439BB19}"/>
              </a:ext>
            </a:extLst>
          </p:cNvPr>
          <p:cNvSpPr txBox="1"/>
          <p:nvPr/>
        </p:nvSpPr>
        <p:spPr>
          <a:xfrm>
            <a:off x="5077759" y="1329214"/>
            <a:ext cx="6848572" cy="1323439"/>
          </a:xfrm>
          <a:prstGeom prst="rect">
            <a:avLst/>
          </a:prstGeom>
          <a:noFill/>
        </p:spPr>
        <p:txBody>
          <a:bodyPr wrap="square" rtlCol="0">
            <a:spAutoFit/>
          </a:bodyPr>
          <a:lstStyle/>
          <a:p>
            <a:pPr marL="285750" indent="-285750">
              <a:buFontTx/>
              <a:buChar char="-"/>
            </a:pPr>
            <a:r>
              <a:rPr lang="en-US" sz="1600" dirty="0"/>
              <a:t>It is very important to evaluate the CS consumptions during the sterilization phase. In most of the cases the values indicated by the producer could be 100x greater.</a:t>
            </a:r>
          </a:p>
          <a:p>
            <a:pPr marL="285750" indent="-285750">
              <a:buFontTx/>
              <a:buChar char="-"/>
            </a:pPr>
            <a:r>
              <a:rPr lang="en-US" sz="1600" dirty="0"/>
              <a:t>The consumptions are depending on a lot of parameters. With CFD simulations we can do very good evaluations for different conditions.</a:t>
            </a:r>
          </a:p>
        </p:txBody>
      </p:sp>
      <p:sp>
        <p:nvSpPr>
          <p:cNvPr id="14" name="TextBox 13">
            <a:extLst>
              <a:ext uri="{FF2B5EF4-FFF2-40B4-BE49-F238E27FC236}">
                <a16:creationId xmlns:a16="http://schemas.microsoft.com/office/drawing/2014/main" id="{F49375D1-3240-4B0A-A4A4-F1813D8A5F8C}"/>
              </a:ext>
            </a:extLst>
          </p:cNvPr>
          <p:cNvSpPr txBox="1"/>
          <p:nvPr/>
        </p:nvSpPr>
        <p:spPr>
          <a:xfrm>
            <a:off x="6142384" y="3244132"/>
            <a:ext cx="3415084" cy="1508105"/>
          </a:xfrm>
          <a:prstGeom prst="rect">
            <a:avLst/>
          </a:prstGeom>
          <a:noFill/>
        </p:spPr>
        <p:txBody>
          <a:bodyPr wrap="square">
            <a:spAutoFit/>
          </a:bodyPr>
          <a:lstStyle/>
          <a:p>
            <a:pPr algn="ctr"/>
            <a:r>
              <a:rPr lang="en-US" sz="3600" dirty="0">
                <a:solidFill>
                  <a:srgbClr val="FF0000"/>
                </a:solidFill>
              </a:rPr>
              <a:t>100X</a:t>
            </a:r>
            <a:r>
              <a:rPr lang="en-US" sz="2800" dirty="0">
                <a:solidFill>
                  <a:srgbClr val="FF0000"/>
                </a:solidFill>
              </a:rPr>
              <a:t> DIFFERENCE</a:t>
            </a:r>
          </a:p>
          <a:p>
            <a:pPr algn="ctr"/>
            <a:r>
              <a:rPr lang="en-US" sz="2800" dirty="0">
                <a:solidFill>
                  <a:srgbClr val="FF0000"/>
                </a:solidFill>
              </a:rPr>
              <a:t>REALLY COUNTS FOR YOUR PROJECT !!!</a:t>
            </a:r>
          </a:p>
        </p:txBody>
      </p:sp>
    </p:spTree>
    <p:extLst>
      <p:ext uri="{BB962C8B-B14F-4D97-AF65-F5344CB8AC3E}">
        <p14:creationId xmlns:p14="http://schemas.microsoft.com/office/powerpoint/2010/main" val="3601585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460</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CFD SIMULATIONS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Cosmin Vatră</dc:creator>
  <cp:lastModifiedBy>Dimitrie Vatră</cp:lastModifiedBy>
  <cp:revision>18</cp:revision>
  <dcterms:created xsi:type="dcterms:W3CDTF">2020-07-02T09:51:07Z</dcterms:created>
  <dcterms:modified xsi:type="dcterms:W3CDTF">2021-02-02T16:50:28Z</dcterms:modified>
</cp:coreProperties>
</file>